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64" r:id="rId2"/>
    <p:sldId id="258" r:id="rId3"/>
    <p:sldId id="265" r:id="rId4"/>
    <p:sldId id="283" r:id="rId5"/>
    <p:sldId id="280" r:id="rId6"/>
    <p:sldId id="284" r:id="rId7"/>
    <p:sldId id="281" r:id="rId8"/>
    <p:sldId id="261" r:id="rId9"/>
    <p:sldId id="268" r:id="rId10"/>
    <p:sldId id="285" r:id="rId11"/>
    <p:sldId id="286" r:id="rId12"/>
    <p:sldId id="287" r:id="rId13"/>
    <p:sldId id="288" r:id="rId14"/>
    <p:sldId id="262" r:id="rId15"/>
    <p:sldId id="274" r:id="rId16"/>
    <p:sldId id="289" r:id="rId17"/>
    <p:sldId id="273" r:id="rId18"/>
    <p:sldId id="275" r:id="rId19"/>
    <p:sldId id="290" r:id="rId20"/>
    <p:sldId id="279" r:id="rId21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页" id="{07174DCB-37AB-4536-B0C4-0BBC44431237}">
          <p14:sldIdLst>
            <p14:sldId id="264"/>
          </p14:sldIdLst>
        </p14:section>
        <p14:section name="价值主张设计" id="{F9F9C66A-A1F4-48B4-849E-CDB1251C8205}">
          <p14:sldIdLst>
            <p14:sldId id="258"/>
            <p14:sldId id="265"/>
            <p14:sldId id="283"/>
            <p14:sldId id="280"/>
            <p14:sldId id="284"/>
            <p14:sldId id="281"/>
          </p14:sldIdLst>
        </p14:section>
        <p14:section name="产品设计" id="{9D177651-0F79-40FC-9DE9-D14422062BA4}">
          <p14:sldIdLst>
            <p14:sldId id="261"/>
            <p14:sldId id="268"/>
            <p14:sldId id="285"/>
            <p14:sldId id="286"/>
            <p14:sldId id="287"/>
            <p14:sldId id="288"/>
          </p14:sldIdLst>
        </p14:section>
        <p14:section name="API调用" id="{ED5418D4-8603-4514-894A-466BD368E6F2}">
          <p14:sldIdLst>
            <p14:sldId id="262"/>
            <p14:sldId id="274"/>
            <p14:sldId id="289"/>
            <p14:sldId id="273"/>
            <p14:sldId id="275"/>
            <p14:sldId id="290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C6BB"/>
    <a:srgbClr val="313C52"/>
    <a:srgbClr val="3F506B"/>
    <a:srgbClr val="CDBF97"/>
    <a:srgbClr val="8D7545"/>
    <a:srgbClr val="ECE8E5"/>
    <a:srgbClr val="E4CBCB"/>
    <a:srgbClr val="A88755"/>
    <a:srgbClr val="1F2020"/>
    <a:srgbClr val="263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9" autoAdjust="0"/>
    <p:restoredTop sz="94660"/>
  </p:normalViewPr>
  <p:slideViewPr>
    <p:cSldViewPr snapToGrid="0">
      <p:cViewPr varScale="1">
        <p:scale>
          <a:sx n="72" d="100"/>
          <a:sy n="72" d="100"/>
        </p:scale>
        <p:origin x="18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2019/12/31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0.m4a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0.m4a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2.m4a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2.m4a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4.m4a"/><Relationship Id="rId7" Type="http://schemas.openxmlformats.org/officeDocument/2006/relationships/image" Target="../media/image6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hyperlink" Target="https://nfunm060.gitee.io/api_ml_am/#g=1&amp;p=&#23553;&#38754;" TargetMode="Externa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9.png"/><Relationship Id="rId4" Type="http://schemas.openxmlformats.org/officeDocument/2006/relationships/audio" Target="../media/media24.m4a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6.m4a"/><Relationship Id="rId7" Type="http://schemas.openxmlformats.org/officeDocument/2006/relationships/image" Target="../media/image10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hyperlink" Target="https://nfunm060.gitee.io/api_ml_am/#g=1&amp;p=&#23553;&#38754;" TargetMode="Externa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.png"/><Relationship Id="rId4" Type="http://schemas.openxmlformats.org/officeDocument/2006/relationships/audio" Target="../media/media26.m4a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7" Type="http://schemas.openxmlformats.org/officeDocument/2006/relationships/image" Target="../media/image2.png"/><Relationship Id="rId2" Type="http://schemas.microsoft.com/office/2007/relationships/media" Target="../media/media27.m4a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28.m4a"/><Relationship Id="rId4" Type="http://schemas.microsoft.com/office/2007/relationships/media" Target="../media/media28.m4a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0.m4a"/><Relationship Id="rId7" Type="http://schemas.openxmlformats.org/officeDocument/2006/relationships/image" Target="../media/image14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0.m4a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2.m4a"/><Relationship Id="rId7" Type="http://schemas.openxmlformats.org/officeDocument/2006/relationships/image" Target="../media/image16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2.m4a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4.m4a"/><Relationship Id="rId7" Type="http://schemas.openxmlformats.org/officeDocument/2006/relationships/image" Target="../media/image18.png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4.m4a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6.m4a"/><Relationship Id="rId7" Type="http://schemas.openxmlformats.org/officeDocument/2006/relationships/image" Target="../media/image20.png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6.m4a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38.m4a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8.m4a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4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9.m4a"/><Relationship Id="rId7" Type="http://schemas.openxmlformats.org/officeDocument/2006/relationships/image" Target="../media/image2.png"/><Relationship Id="rId2" Type="http://schemas.microsoft.com/office/2007/relationships/media" Target="../media/media39.m4a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40.m4a"/><Relationship Id="rId4" Type="http://schemas.microsoft.com/office/2007/relationships/media" Target="../media/media40.m4a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6.m4a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8.m4a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0.m4a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2.m4a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4.m4a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4.m4a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6.m4a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6.m4a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8.m4a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>
          <a:xfrm>
            <a:off x="4447282" y="4891521"/>
            <a:ext cx="7071360" cy="233680"/>
          </a:xfrm>
          <a:custGeom>
            <a:avLst/>
            <a:gdLst>
              <a:gd name="connsiteX0" fmla="*/ 0 w 7071360"/>
              <a:gd name="connsiteY0" fmla="*/ 0 h 233680"/>
              <a:gd name="connsiteX1" fmla="*/ 1259840 w 7071360"/>
              <a:gd name="connsiteY1" fmla="*/ 0 h 233680"/>
              <a:gd name="connsiteX2" fmla="*/ 1513840 w 7071360"/>
              <a:gd name="connsiteY2" fmla="*/ 233680 h 233680"/>
              <a:gd name="connsiteX3" fmla="*/ 7071360 w 7071360"/>
              <a:gd name="connsiteY3" fmla="*/ 233680 h 23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1360" h="233680">
                <a:moveTo>
                  <a:pt x="0" y="0"/>
                </a:moveTo>
                <a:lnTo>
                  <a:pt x="1259840" y="0"/>
                </a:lnTo>
                <a:lnTo>
                  <a:pt x="1513840" y="233680"/>
                </a:lnTo>
                <a:lnTo>
                  <a:pt x="7071360" y="23368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51924" y="1339574"/>
            <a:ext cx="589280" cy="2641600"/>
          </a:xfrm>
          <a:prstGeom prst="rect">
            <a:avLst/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3" r="-2" b="13561"/>
          <a:stretch>
            <a:fillRect/>
          </a:stretch>
        </p:blipFill>
        <p:spPr>
          <a:xfrm>
            <a:off x="1041204" y="647504"/>
            <a:ext cx="5814485" cy="402159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 rot="5400000">
            <a:off x="398493" y="2584705"/>
            <a:ext cx="635182" cy="151338"/>
            <a:chOff x="5813121" y="5973722"/>
            <a:chExt cx="635182" cy="151338"/>
          </a:xfrm>
          <a:solidFill>
            <a:schemeClr val="tx1"/>
          </a:solidFill>
        </p:grpSpPr>
        <p:sp>
          <p:nvSpPr>
            <p:cNvPr id="26" name="椭圆 25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6929021" y="1199682"/>
            <a:ext cx="52629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儍黑简体" panose="00000500000000000000" pitchFamily="2" charset="-122"/>
                <a:ea typeface="三极儍黑简体" panose="00000500000000000000" pitchFamily="2" charset="-122"/>
              </a:rPr>
              <a:t>植物王国</a:t>
            </a:r>
          </a:p>
        </p:txBody>
      </p:sp>
      <p:sp>
        <p:nvSpPr>
          <p:cNvPr id="30" name="矩形: 圆角 29"/>
          <p:cNvSpPr/>
          <p:nvPr/>
        </p:nvSpPr>
        <p:spPr>
          <a:xfrm>
            <a:off x="7756470" y="3811250"/>
            <a:ext cx="3078480" cy="692910"/>
          </a:xfrm>
          <a:prstGeom prst="roundRect">
            <a:avLst/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8049215" y="3907770"/>
            <a:ext cx="2608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spc="300" dirty="0">
                <a:latin typeface="三极儍黑简体" panose="00000500000000000000" pitchFamily="2" charset="-122"/>
                <a:ea typeface="三极儍黑简体" panose="00000500000000000000" pitchFamily="2" charset="-122"/>
              </a:rPr>
              <a:t>主讲人：龙雯静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3541881" y="4857023"/>
            <a:ext cx="635182" cy="151338"/>
            <a:chOff x="5813121" y="5973722"/>
            <a:chExt cx="635182" cy="151338"/>
          </a:xfrm>
          <a:solidFill>
            <a:schemeClr val="tx1"/>
          </a:solidFill>
        </p:grpSpPr>
        <p:sp>
          <p:nvSpPr>
            <p:cNvPr id="34" name="椭圆 33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íṡļíḓê">
            <a:extLst>
              <a:ext uri="{FF2B5EF4-FFF2-40B4-BE49-F238E27FC236}">
                <a16:creationId xmlns:a16="http://schemas.microsoft.com/office/drawing/2014/main" id="{93780F56-ACD7-46F7-840F-8C8F5D2D4CFD}"/>
              </a:ext>
            </a:extLst>
          </p:cNvPr>
          <p:cNvSpPr txBox="1"/>
          <p:nvPr/>
        </p:nvSpPr>
        <p:spPr>
          <a:xfrm>
            <a:off x="9272077" y="5753323"/>
            <a:ext cx="1108470" cy="591104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/>
          <a:p>
            <a:r>
              <a:rPr lang="en-US" altLang="zh-CN" sz="2800" b="1" spc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仓耳青禾体-谷力 W05" panose="02020400000000000000" pitchFamily="18" charset="-122"/>
              </a:rPr>
              <a:t>03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18F75A7-B432-4287-AE27-FE90FDE2EAD1}"/>
              </a:ext>
            </a:extLst>
          </p:cNvPr>
          <p:cNvCxnSpPr>
            <a:cxnSpLocks/>
          </p:cNvCxnSpPr>
          <p:nvPr/>
        </p:nvCxnSpPr>
        <p:spPr>
          <a:xfrm>
            <a:off x="10069863" y="5715941"/>
            <a:ext cx="1" cy="589240"/>
          </a:xfrm>
          <a:prstGeom prst="line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7C3BBAF6-0CE2-46F8-910E-F0A5C809E264}"/>
              </a:ext>
            </a:extLst>
          </p:cNvPr>
          <p:cNvSpPr/>
          <p:nvPr/>
        </p:nvSpPr>
        <p:spPr>
          <a:xfrm>
            <a:off x="10352862" y="5861565"/>
            <a:ext cx="13673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spc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API</a:t>
            </a:r>
            <a:r>
              <a:rPr lang="zh-CN" altLang="en-US" sz="2000" spc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调用</a:t>
            </a:r>
          </a:p>
        </p:txBody>
      </p:sp>
      <p:sp>
        <p:nvSpPr>
          <p:cNvPr id="54" name="íṡļíḓê">
            <a:extLst>
              <a:ext uri="{FF2B5EF4-FFF2-40B4-BE49-F238E27FC236}">
                <a16:creationId xmlns:a16="http://schemas.microsoft.com/office/drawing/2014/main" id="{28B53F19-F94E-47D2-9C16-39647F90F7B4}"/>
              </a:ext>
            </a:extLst>
          </p:cNvPr>
          <p:cNvSpPr txBox="1"/>
          <p:nvPr/>
        </p:nvSpPr>
        <p:spPr>
          <a:xfrm>
            <a:off x="5102618" y="5753323"/>
            <a:ext cx="1108470" cy="591104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/>
          <a:p>
            <a:r>
              <a:rPr lang="en-US" altLang="zh-CN" sz="2800" b="1" spc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仓耳青禾体-谷力 W05" panose="02020400000000000000" pitchFamily="18" charset="-122"/>
              </a:rPr>
              <a:t>02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C48D782D-F338-4032-B10B-6FBC4BB5A783}"/>
              </a:ext>
            </a:extLst>
          </p:cNvPr>
          <p:cNvCxnSpPr>
            <a:cxnSpLocks/>
          </p:cNvCxnSpPr>
          <p:nvPr/>
        </p:nvCxnSpPr>
        <p:spPr>
          <a:xfrm>
            <a:off x="5900404" y="5715941"/>
            <a:ext cx="1" cy="589240"/>
          </a:xfrm>
          <a:prstGeom prst="line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6CED0925-B4BB-42EB-A4E1-EB9D0D6DED2C}"/>
              </a:ext>
            </a:extLst>
          </p:cNvPr>
          <p:cNvSpPr/>
          <p:nvPr/>
        </p:nvSpPr>
        <p:spPr>
          <a:xfrm>
            <a:off x="6183402" y="5861565"/>
            <a:ext cx="16601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产品设计</a:t>
            </a:r>
          </a:p>
        </p:txBody>
      </p:sp>
      <p:sp>
        <p:nvSpPr>
          <p:cNvPr id="57" name="íṡļíḓê">
            <a:extLst>
              <a:ext uri="{FF2B5EF4-FFF2-40B4-BE49-F238E27FC236}">
                <a16:creationId xmlns:a16="http://schemas.microsoft.com/office/drawing/2014/main" id="{38A87C3A-B7AE-48BE-B2C9-04C61C212822}"/>
              </a:ext>
            </a:extLst>
          </p:cNvPr>
          <p:cNvSpPr txBox="1"/>
          <p:nvPr/>
        </p:nvSpPr>
        <p:spPr>
          <a:xfrm>
            <a:off x="758354" y="5753323"/>
            <a:ext cx="1108470" cy="591104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/>
          <a:p>
            <a:r>
              <a:rPr lang="en-US" altLang="zh-CN" sz="2800" b="1" spc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仓耳青禾体-谷力 W05" panose="02020400000000000000" pitchFamily="18" charset="-122"/>
              </a:rPr>
              <a:t>01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B39E0EA0-8FAC-43F1-A25F-30935DC3AA31}"/>
              </a:ext>
            </a:extLst>
          </p:cNvPr>
          <p:cNvCxnSpPr>
            <a:cxnSpLocks/>
          </p:cNvCxnSpPr>
          <p:nvPr/>
        </p:nvCxnSpPr>
        <p:spPr>
          <a:xfrm>
            <a:off x="1556140" y="5715941"/>
            <a:ext cx="1" cy="589240"/>
          </a:xfrm>
          <a:prstGeom prst="line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65FF15A7-FC56-47E7-AA7F-181FD288608A}"/>
              </a:ext>
            </a:extLst>
          </p:cNvPr>
          <p:cNvSpPr/>
          <p:nvPr/>
        </p:nvSpPr>
        <p:spPr>
          <a:xfrm>
            <a:off x="1839138" y="5861565"/>
            <a:ext cx="2187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价值主张设计</a:t>
            </a:r>
          </a:p>
        </p:txBody>
      </p:sp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CFA3BA1A-1DA1-433A-AF3A-A2FA341631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79213" y="6545263"/>
            <a:ext cx="609600" cy="609600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61F1B1CF-D92B-4366-8AD9-D6356DA3B89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6068">
        <p:random/>
      </p:transition>
    </mc:Choice>
    <mc:Fallback>
      <p:transition spd="slow" advTm="1606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8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6" objId="5"/>
        <p14:stopEvt time="13972" objId="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54053" y="67039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/>
          <p:cNvSpPr txBox="1"/>
          <p:nvPr/>
        </p:nvSpPr>
        <p:spPr>
          <a:xfrm>
            <a:off x="4462974" y="25904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产品设计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453002" y="59526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891779" y="59526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D24E0D2-005B-41EA-8A22-02CCA0F0EF93}"/>
              </a:ext>
            </a:extLst>
          </p:cNvPr>
          <p:cNvSpPr txBox="1"/>
          <p:nvPr/>
        </p:nvSpPr>
        <p:spPr>
          <a:xfrm>
            <a:off x="205342" y="3091707"/>
            <a:ext cx="29486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二、产品功能结构图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B547C73-D26A-452F-A9DD-69D2C3CE7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16" y="1342853"/>
            <a:ext cx="8918713" cy="5283759"/>
          </a:xfrm>
          <a:prstGeom prst="rect">
            <a:avLst/>
          </a:prstGeom>
        </p:spPr>
      </p:pic>
      <p:pic>
        <p:nvPicPr>
          <p:cNvPr id="12" name="10">
            <a:hlinkClick r:id="" action="ppaction://media"/>
            <a:extLst>
              <a:ext uri="{FF2B5EF4-FFF2-40B4-BE49-F238E27FC236}">
                <a16:creationId xmlns:a16="http://schemas.microsoft.com/office/drawing/2014/main" id="{57D93B57-D63A-4C9C-B78F-55063A8116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61750" y="6475413"/>
            <a:ext cx="609600" cy="609600"/>
          </a:xfrm>
          <a:prstGeom prst="rect">
            <a:avLst/>
          </a:prstGeom>
        </p:spPr>
      </p:pic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68A1F60C-C612-4DCC-83E0-4765B855E61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42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9279">
        <p:random/>
      </p:transition>
    </mc:Choice>
    <mc:Fallback>
      <p:transition spd="slow" advTm="1927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47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6" objId="12"/>
        <p14:stopEvt time="18659" objId="1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54053" y="67039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/>
          <p:cNvSpPr txBox="1"/>
          <p:nvPr/>
        </p:nvSpPr>
        <p:spPr>
          <a:xfrm>
            <a:off x="4462974" y="25904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产品设计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453002" y="59526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891779" y="59526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D24E0D2-005B-41EA-8A22-02CCA0F0EF93}"/>
              </a:ext>
            </a:extLst>
          </p:cNvPr>
          <p:cNvSpPr txBox="1"/>
          <p:nvPr/>
        </p:nvSpPr>
        <p:spPr>
          <a:xfrm>
            <a:off x="205342" y="3319598"/>
            <a:ext cx="22198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三、产品信息结构图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30951B7-F572-48D3-9690-CC68A6376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8" y="1342853"/>
            <a:ext cx="9766852" cy="5030709"/>
          </a:xfrm>
          <a:prstGeom prst="rect">
            <a:avLst/>
          </a:prstGeom>
        </p:spPr>
      </p:pic>
      <p:pic>
        <p:nvPicPr>
          <p:cNvPr id="12" name="11">
            <a:hlinkClick r:id="" action="ppaction://media"/>
            <a:extLst>
              <a:ext uri="{FF2B5EF4-FFF2-40B4-BE49-F238E27FC236}">
                <a16:creationId xmlns:a16="http://schemas.microsoft.com/office/drawing/2014/main" id="{4D30B506-64F8-4EF9-A6D9-92114D9D74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26825" y="6165850"/>
            <a:ext cx="609600" cy="609600"/>
          </a:xfrm>
          <a:prstGeom prst="rect">
            <a:avLst/>
          </a:prstGeom>
        </p:spPr>
      </p:pic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61228FF7-14D5-452F-B66C-552A912B2CD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23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6845">
        <p:random/>
      </p:transition>
    </mc:Choice>
    <mc:Fallback>
      <p:transition spd="slow" advTm="1684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1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3" objId="12"/>
        <p14:stopEvt time="14290" objId="12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54053" y="67039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/>
          <p:cNvSpPr txBox="1"/>
          <p:nvPr/>
        </p:nvSpPr>
        <p:spPr>
          <a:xfrm>
            <a:off x="4462974" y="25904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产品设计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453002" y="59526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891779" y="59526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D24E0D2-005B-41EA-8A22-02CCA0F0EF93}"/>
              </a:ext>
            </a:extLst>
          </p:cNvPr>
          <p:cNvSpPr txBox="1"/>
          <p:nvPr/>
        </p:nvSpPr>
        <p:spPr>
          <a:xfrm>
            <a:off x="412974" y="1156890"/>
            <a:ext cx="4257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四、</a:t>
            </a:r>
            <a:r>
              <a:rPr lang="zh-CN" altLang="en-US" sz="3200" b="1" dirty="0">
                <a:hlinkClick r:id="rId6"/>
              </a:rPr>
              <a:t>交互原型展示</a:t>
            </a:r>
            <a:endParaRPr lang="zh-CN" altLang="en-US" sz="32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13DBBB0-3A3C-49CE-88A7-16E6E76D1A92}"/>
              </a:ext>
            </a:extLst>
          </p:cNvPr>
          <p:cNvSpPr/>
          <p:nvPr/>
        </p:nvSpPr>
        <p:spPr>
          <a:xfrm>
            <a:off x="621586" y="2290026"/>
            <a:ext cx="12967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登陆授权页面</a:t>
            </a:r>
            <a:endParaRPr lang="zh-CN" altLang="en-US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19EA22C-3655-4045-9455-7E5731E187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10" y="2659358"/>
            <a:ext cx="2250686" cy="347958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0D5532F-29EC-45E3-8819-548A26B18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962" y="2474217"/>
            <a:ext cx="2523039" cy="381065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83F573B-02E0-45F9-9C0C-8B39C69D378B}"/>
              </a:ext>
            </a:extLst>
          </p:cNvPr>
          <p:cNvSpPr/>
          <p:nvPr/>
        </p:nvSpPr>
        <p:spPr>
          <a:xfrm>
            <a:off x="5529263" y="4287970"/>
            <a:ext cx="350887" cy="229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7CF49C4-2135-42AF-9855-203CD984CA2C}"/>
              </a:ext>
            </a:extLst>
          </p:cNvPr>
          <p:cNvSpPr/>
          <p:nvPr/>
        </p:nvSpPr>
        <p:spPr>
          <a:xfrm>
            <a:off x="5522306" y="5205161"/>
            <a:ext cx="350887" cy="229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8D9B496-8418-4606-9944-791BEE852263}"/>
              </a:ext>
            </a:extLst>
          </p:cNvPr>
          <p:cNvSpPr/>
          <p:nvPr/>
        </p:nvSpPr>
        <p:spPr>
          <a:xfrm>
            <a:off x="6114496" y="4288445"/>
            <a:ext cx="350887" cy="229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3D7A82E-F559-4D01-BACB-D95E8AF34C6A}"/>
              </a:ext>
            </a:extLst>
          </p:cNvPr>
          <p:cNvSpPr/>
          <p:nvPr/>
        </p:nvSpPr>
        <p:spPr>
          <a:xfrm>
            <a:off x="6114496" y="5205636"/>
            <a:ext cx="350887" cy="229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9E80952-91DB-491A-9F31-1C3DD26332E5}"/>
              </a:ext>
            </a:extLst>
          </p:cNvPr>
          <p:cNvSpPr/>
          <p:nvPr/>
        </p:nvSpPr>
        <p:spPr>
          <a:xfrm>
            <a:off x="3723122" y="2290026"/>
            <a:ext cx="14954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1.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识别页面</a:t>
            </a:r>
            <a:endParaRPr lang="zh-CN" altLang="en-US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3D710B6-842B-4B97-B9A0-E72462F68C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4916" y="2726969"/>
            <a:ext cx="2271257" cy="3382723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865137C-879A-4E51-863F-C79EE664BF76}"/>
              </a:ext>
            </a:extLst>
          </p:cNvPr>
          <p:cNvSpPr/>
          <p:nvPr/>
        </p:nvSpPr>
        <p:spPr>
          <a:xfrm>
            <a:off x="6731688" y="2240402"/>
            <a:ext cx="1918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1.1.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拍照识别页面</a:t>
            </a:r>
            <a:endParaRPr lang="zh-CN" altLang="en-US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CF86AEA-A1A1-4F4E-8E70-8F7AE8BA9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1076" y="2726969"/>
            <a:ext cx="2271257" cy="3289515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FF4091EF-B58D-46F0-BEF4-355535DA570F}"/>
              </a:ext>
            </a:extLst>
          </p:cNvPr>
          <p:cNvSpPr/>
          <p:nvPr/>
        </p:nvSpPr>
        <p:spPr>
          <a:xfrm>
            <a:off x="9847354" y="2240402"/>
            <a:ext cx="1918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1.2.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语音识别页面</a:t>
            </a:r>
            <a:endParaRPr lang="zh-CN" altLang="en-US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2" name="12">
            <a:hlinkClick r:id="" action="ppaction://media"/>
            <a:extLst>
              <a:ext uri="{FF2B5EF4-FFF2-40B4-BE49-F238E27FC236}">
                <a16:creationId xmlns:a16="http://schemas.microsoft.com/office/drawing/2014/main" id="{E3629191-334A-452E-B5BF-D2982BDBBD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91900" y="6251575"/>
            <a:ext cx="609600" cy="609600"/>
          </a:xfrm>
          <a:prstGeom prst="rect">
            <a:avLst/>
          </a:prstGeom>
        </p:spPr>
      </p:pic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0831221F-68E1-4812-88CB-B80B421674C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34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7530">
        <p:random/>
      </p:transition>
    </mc:Choice>
    <mc:Fallback>
      <p:transition spd="slow" advTm="1753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6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3" objId="12"/>
        <p14:stopEvt time="15874" objId="12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54053" y="67039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/>
          <p:cNvSpPr txBox="1"/>
          <p:nvPr/>
        </p:nvSpPr>
        <p:spPr>
          <a:xfrm>
            <a:off x="4462974" y="25904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产品设计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453002" y="59526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891779" y="59526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D24E0D2-005B-41EA-8A22-02CCA0F0EF93}"/>
              </a:ext>
            </a:extLst>
          </p:cNvPr>
          <p:cNvSpPr txBox="1"/>
          <p:nvPr/>
        </p:nvSpPr>
        <p:spPr>
          <a:xfrm>
            <a:off x="412974" y="1156890"/>
            <a:ext cx="4257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四、</a:t>
            </a:r>
            <a:r>
              <a:rPr lang="zh-CN" altLang="en-US" sz="3200" b="1" dirty="0">
                <a:hlinkClick r:id="rId6"/>
              </a:rPr>
              <a:t>交互原型展示</a:t>
            </a:r>
            <a:endParaRPr lang="zh-CN" altLang="en-US" sz="32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6C460F7-D54F-49DE-BF15-E3B45823F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053" y="2645580"/>
            <a:ext cx="2423603" cy="3721962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154EA9C9-1011-4184-A7B1-3941A73D3BA2}"/>
              </a:ext>
            </a:extLst>
          </p:cNvPr>
          <p:cNvSpPr/>
          <p:nvPr/>
        </p:nvSpPr>
        <p:spPr>
          <a:xfrm>
            <a:off x="778166" y="2151948"/>
            <a:ext cx="2174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科普世界页面</a:t>
            </a:r>
            <a:endParaRPr lang="zh-CN" altLang="en-US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A135CFA-18D2-43D0-A10C-408374F70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4436" y="2539473"/>
            <a:ext cx="2571089" cy="393417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ED62B01C-2200-4CCD-BC03-B4AEF224D337}"/>
              </a:ext>
            </a:extLst>
          </p:cNvPr>
          <p:cNvSpPr/>
          <p:nvPr/>
        </p:nvSpPr>
        <p:spPr>
          <a:xfrm>
            <a:off x="5342366" y="2151948"/>
            <a:ext cx="2174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打扮页面</a:t>
            </a:r>
            <a:endParaRPr lang="zh-CN" altLang="en-US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81F0B6-4B91-4A5A-929C-FCC78CD4D5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2305" y="2542848"/>
            <a:ext cx="2571089" cy="393080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FDF91472-8B1F-4BA0-9CC9-B7A0FB016A56}"/>
              </a:ext>
            </a:extLst>
          </p:cNvPr>
          <p:cNvSpPr/>
          <p:nvPr/>
        </p:nvSpPr>
        <p:spPr>
          <a:xfrm>
            <a:off x="9906566" y="2170141"/>
            <a:ext cx="2174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24292E"/>
                </a:solidFill>
                <a:effectLst/>
                <a:latin typeface="-apple-system"/>
              </a:rPr>
              <a:t>个人中心</a:t>
            </a:r>
          </a:p>
        </p:txBody>
      </p:sp>
      <p:pic>
        <p:nvPicPr>
          <p:cNvPr id="17" name="13">
            <a:hlinkClick r:id="" action="ppaction://media"/>
            <a:extLst>
              <a:ext uri="{FF2B5EF4-FFF2-40B4-BE49-F238E27FC236}">
                <a16:creationId xmlns:a16="http://schemas.microsoft.com/office/drawing/2014/main" id="{FBB11F8C-A8F5-46A7-888A-6E34EE4F9E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55438" y="6578600"/>
            <a:ext cx="609600" cy="609600"/>
          </a:xfrm>
          <a:prstGeom prst="rect">
            <a:avLst/>
          </a:prstGeom>
        </p:spPr>
      </p:pic>
      <p:pic>
        <p:nvPicPr>
          <p:cNvPr id="18" name="音频 17">
            <a:hlinkClick r:id="" action="ppaction://media"/>
            <a:extLst>
              <a:ext uri="{FF2B5EF4-FFF2-40B4-BE49-F238E27FC236}">
                <a16:creationId xmlns:a16="http://schemas.microsoft.com/office/drawing/2014/main" id="{654226EE-DC4C-426F-9674-6D023BDCF6D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23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8332">
        <p:random/>
      </p:transition>
    </mc:Choice>
    <mc:Fallback>
      <p:transition spd="slow" advTm="1833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08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1" objId="17"/>
        <p14:stopEvt time="16264" objId="17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 rot="2573196">
            <a:off x="1525144" y="1647494"/>
            <a:ext cx="3226324" cy="3226324"/>
          </a:xfrm>
          <a:prstGeom prst="roundRect">
            <a:avLst/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 rot="2573196">
            <a:off x="5195624" y="1881186"/>
            <a:ext cx="746193" cy="746193"/>
          </a:xfrm>
          <a:prstGeom prst="roundRect">
            <a:avLst/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 rot="2573196">
            <a:off x="3838457" y="5274214"/>
            <a:ext cx="746193" cy="746193"/>
          </a:xfrm>
          <a:prstGeom prst="roundRect">
            <a:avLst/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67631" y="2062543"/>
            <a:ext cx="23197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3800" dirty="0">
                <a:latin typeface="三极智量黑简体" panose="00000500000000000000" pitchFamily="2" charset="-122"/>
                <a:ea typeface="三极智量黑简体" panose="00000500000000000000" pitchFamily="2" charset="-122"/>
              </a:rPr>
              <a:t>03</a:t>
            </a:r>
            <a:endParaRPr lang="zh-CN" altLang="en-US" sz="13800" dirty="0">
              <a:latin typeface="三极智量黑简体" panose="00000500000000000000" pitchFamily="2" charset="-122"/>
              <a:ea typeface="三极智量黑简体" panose="000005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50014" y="2616540"/>
            <a:ext cx="36102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spc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API</a:t>
            </a:r>
            <a:r>
              <a:rPr lang="zh-CN" altLang="en-US" sz="6600" b="1" spc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调用</a:t>
            </a:r>
          </a:p>
        </p:txBody>
      </p:sp>
      <p:sp>
        <p:nvSpPr>
          <p:cNvPr id="12" name="right-thin-arrowheads_32738"/>
          <p:cNvSpPr>
            <a:spLocks noChangeAspect="1"/>
          </p:cNvSpPr>
          <p:nvPr/>
        </p:nvSpPr>
        <p:spPr bwMode="auto">
          <a:xfrm>
            <a:off x="11083724" y="5647310"/>
            <a:ext cx="336988" cy="336832"/>
          </a:xfrm>
          <a:custGeom>
            <a:avLst/>
            <a:gdLst>
              <a:gd name="T0" fmla="*/ 5083 w 6101"/>
              <a:gd name="T1" fmla="*/ 3053 h 6107"/>
              <a:gd name="T2" fmla="*/ 2791 w 6101"/>
              <a:gd name="T3" fmla="*/ 761 h 6107"/>
              <a:gd name="T4" fmla="*/ 2791 w 6101"/>
              <a:gd name="T5" fmla="*/ 164 h 6107"/>
              <a:gd name="T6" fmla="*/ 3387 w 6101"/>
              <a:gd name="T7" fmla="*/ 164 h 6107"/>
              <a:gd name="T8" fmla="*/ 5978 w 6101"/>
              <a:gd name="T9" fmla="*/ 2755 h 6107"/>
              <a:gd name="T10" fmla="*/ 6101 w 6101"/>
              <a:gd name="T11" fmla="*/ 3053 h 6107"/>
              <a:gd name="T12" fmla="*/ 5978 w 6101"/>
              <a:gd name="T13" fmla="*/ 3351 h 6107"/>
              <a:gd name="T14" fmla="*/ 3387 w 6101"/>
              <a:gd name="T15" fmla="*/ 5942 h 6107"/>
              <a:gd name="T16" fmla="*/ 2791 w 6101"/>
              <a:gd name="T17" fmla="*/ 5942 h 6107"/>
              <a:gd name="T18" fmla="*/ 2791 w 6101"/>
              <a:gd name="T19" fmla="*/ 5345 h 6107"/>
              <a:gd name="T20" fmla="*/ 5083 w 6101"/>
              <a:gd name="T21" fmla="*/ 3053 h 6107"/>
              <a:gd name="T22" fmla="*/ 165 w 6101"/>
              <a:gd name="T23" fmla="*/ 5345 h 6107"/>
              <a:gd name="T24" fmla="*/ 165 w 6101"/>
              <a:gd name="T25" fmla="*/ 5942 h 6107"/>
              <a:gd name="T26" fmla="*/ 761 w 6101"/>
              <a:gd name="T27" fmla="*/ 5942 h 6107"/>
              <a:gd name="T28" fmla="*/ 3352 w 6101"/>
              <a:gd name="T29" fmla="*/ 3351 h 6107"/>
              <a:gd name="T30" fmla="*/ 3475 w 6101"/>
              <a:gd name="T31" fmla="*/ 3053 h 6107"/>
              <a:gd name="T32" fmla="*/ 3352 w 6101"/>
              <a:gd name="T33" fmla="*/ 2755 h 6107"/>
              <a:gd name="T34" fmla="*/ 761 w 6101"/>
              <a:gd name="T35" fmla="*/ 164 h 6107"/>
              <a:gd name="T36" fmla="*/ 165 w 6101"/>
              <a:gd name="T37" fmla="*/ 164 h 6107"/>
              <a:gd name="T38" fmla="*/ 165 w 6101"/>
              <a:gd name="T39" fmla="*/ 761 h 6107"/>
              <a:gd name="T40" fmla="*/ 2457 w 6101"/>
              <a:gd name="T41" fmla="*/ 3053 h 6107"/>
              <a:gd name="T42" fmla="*/ 165 w 6101"/>
              <a:gd name="T43" fmla="*/ 5345 h 6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01" h="6107">
                <a:moveTo>
                  <a:pt x="5083" y="3053"/>
                </a:moveTo>
                <a:lnTo>
                  <a:pt x="2791" y="761"/>
                </a:lnTo>
                <a:cubicBezTo>
                  <a:pt x="2626" y="596"/>
                  <a:pt x="2626" y="329"/>
                  <a:pt x="2791" y="164"/>
                </a:cubicBezTo>
                <a:cubicBezTo>
                  <a:pt x="2955" y="0"/>
                  <a:pt x="3222" y="0"/>
                  <a:pt x="3387" y="164"/>
                </a:cubicBezTo>
                <a:lnTo>
                  <a:pt x="5978" y="2755"/>
                </a:lnTo>
                <a:cubicBezTo>
                  <a:pt x="6060" y="2837"/>
                  <a:pt x="6101" y="2945"/>
                  <a:pt x="6101" y="3053"/>
                </a:cubicBezTo>
                <a:cubicBezTo>
                  <a:pt x="6101" y="3161"/>
                  <a:pt x="6060" y="3269"/>
                  <a:pt x="5978" y="3351"/>
                </a:cubicBezTo>
                <a:lnTo>
                  <a:pt x="3387" y="5942"/>
                </a:lnTo>
                <a:cubicBezTo>
                  <a:pt x="3222" y="6107"/>
                  <a:pt x="2955" y="6107"/>
                  <a:pt x="2791" y="5942"/>
                </a:cubicBezTo>
                <a:cubicBezTo>
                  <a:pt x="2626" y="5777"/>
                  <a:pt x="2626" y="5510"/>
                  <a:pt x="2791" y="5345"/>
                </a:cubicBezTo>
                <a:lnTo>
                  <a:pt x="5083" y="3053"/>
                </a:lnTo>
                <a:close/>
                <a:moveTo>
                  <a:pt x="165" y="5345"/>
                </a:moveTo>
                <a:cubicBezTo>
                  <a:pt x="0" y="5510"/>
                  <a:pt x="0" y="5777"/>
                  <a:pt x="165" y="5942"/>
                </a:cubicBezTo>
                <a:cubicBezTo>
                  <a:pt x="329" y="6107"/>
                  <a:pt x="596" y="6107"/>
                  <a:pt x="761" y="5942"/>
                </a:cubicBezTo>
                <a:lnTo>
                  <a:pt x="3352" y="3351"/>
                </a:lnTo>
                <a:cubicBezTo>
                  <a:pt x="3434" y="3269"/>
                  <a:pt x="3475" y="3161"/>
                  <a:pt x="3475" y="3053"/>
                </a:cubicBezTo>
                <a:cubicBezTo>
                  <a:pt x="3475" y="2945"/>
                  <a:pt x="3434" y="2837"/>
                  <a:pt x="3352" y="2755"/>
                </a:cubicBezTo>
                <a:lnTo>
                  <a:pt x="761" y="164"/>
                </a:lnTo>
                <a:cubicBezTo>
                  <a:pt x="596" y="0"/>
                  <a:pt x="329" y="0"/>
                  <a:pt x="165" y="164"/>
                </a:cubicBezTo>
                <a:cubicBezTo>
                  <a:pt x="0" y="329"/>
                  <a:pt x="0" y="596"/>
                  <a:pt x="165" y="761"/>
                </a:cubicBezTo>
                <a:lnTo>
                  <a:pt x="2457" y="3053"/>
                </a:lnTo>
                <a:lnTo>
                  <a:pt x="165" y="5345"/>
                </a:lnTo>
                <a:close/>
              </a:path>
            </a:pathLst>
          </a:custGeom>
          <a:solidFill>
            <a:srgbClr val="97C6BB"/>
          </a:solidFill>
          <a:ln>
            <a:noFill/>
          </a:ln>
        </p:spPr>
      </p:sp>
      <p:pic>
        <p:nvPicPr>
          <p:cNvPr id="2" name="14">
            <a:hlinkClick r:id="" action="ppaction://media"/>
            <a:extLst>
              <a:ext uri="{FF2B5EF4-FFF2-40B4-BE49-F238E27FC236}">
                <a16:creationId xmlns:a16="http://schemas.microsoft.com/office/drawing/2014/main" id="{6C3257D8-D47D-4BAE-8C24-BCF00262BD7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30013" y="6372225"/>
            <a:ext cx="609600" cy="609600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F0DEB28-B71D-43B2-A226-BD3CEEF517F8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194">
        <p:random/>
      </p:transition>
    </mc:Choice>
    <mc:Fallback>
      <p:transition spd="slow" advTm="519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3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3" objId="2"/>
        <p14:stopEvt time="3544" objId="2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60071" y="739412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/>
          <p:cNvSpPr txBox="1"/>
          <p:nvPr/>
        </p:nvSpPr>
        <p:spPr>
          <a:xfrm>
            <a:off x="4568992" y="328058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API</a:t>
            </a:r>
            <a:r>
              <a:rPr lang="zh-CN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使用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559020" y="664287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997797" y="664287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E52E6AC-595B-4437-8422-9D3479CB8D6F}"/>
              </a:ext>
            </a:extLst>
          </p:cNvPr>
          <p:cNvSpPr txBox="1"/>
          <p:nvPr/>
        </p:nvSpPr>
        <p:spPr>
          <a:xfrm>
            <a:off x="369112" y="1304350"/>
            <a:ext cx="3631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一、产品中</a:t>
            </a:r>
            <a:r>
              <a:rPr lang="en-US" altLang="zh-CN" sz="2400" b="1" dirty="0"/>
              <a:t>API</a:t>
            </a:r>
            <a:r>
              <a:rPr lang="zh-CN" altLang="en-US" sz="2400" b="1" dirty="0"/>
              <a:t>调用示例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B7AE173-676C-4918-AD88-911E5CFEC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5531" y="2792619"/>
            <a:ext cx="6772275" cy="298132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3D5D5BD-00F4-4E9F-869A-DD026FFA0840}"/>
              </a:ext>
            </a:extLst>
          </p:cNvPr>
          <p:cNvSpPr/>
          <p:nvPr/>
        </p:nvSpPr>
        <p:spPr>
          <a:xfrm>
            <a:off x="1646177" y="2254285"/>
            <a:ext cx="2816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-apple-system"/>
              </a:rPr>
              <a:t>短语音识别</a:t>
            </a:r>
            <a:r>
              <a:rPr lang="en-US" altLang="zh-CN" b="1" dirty="0">
                <a:solidFill>
                  <a:srgbClr val="C00000"/>
                </a:solidFill>
                <a:latin typeface="-apple-system"/>
              </a:rPr>
              <a:t>API</a:t>
            </a:r>
            <a:r>
              <a:rPr lang="zh-CN" altLang="en-US" b="1" dirty="0">
                <a:solidFill>
                  <a:srgbClr val="C00000"/>
                </a:solidFill>
                <a:latin typeface="-apple-system"/>
              </a:rPr>
              <a:t>流程示意图</a:t>
            </a:r>
            <a:endParaRPr lang="zh-CN" altLang="en-US" b="1" i="0" dirty="0">
              <a:solidFill>
                <a:srgbClr val="C00000"/>
              </a:solidFill>
              <a:effectLst/>
              <a:latin typeface="-apple-system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7F90E88-9233-4F14-B6FA-C9A791D49B88}"/>
              </a:ext>
            </a:extLst>
          </p:cNvPr>
          <p:cNvSpPr/>
          <p:nvPr/>
        </p:nvSpPr>
        <p:spPr>
          <a:xfrm>
            <a:off x="7891780" y="3047669"/>
            <a:ext cx="2585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-apple-system"/>
              </a:rPr>
              <a:t>植物识别</a:t>
            </a:r>
            <a:r>
              <a:rPr lang="en-US" altLang="zh-CN" b="1" dirty="0">
                <a:solidFill>
                  <a:srgbClr val="C00000"/>
                </a:solidFill>
                <a:latin typeface="-apple-system"/>
              </a:rPr>
              <a:t>API</a:t>
            </a:r>
            <a:r>
              <a:rPr lang="zh-CN" altLang="en-US" b="1" dirty="0">
                <a:solidFill>
                  <a:srgbClr val="C00000"/>
                </a:solidFill>
                <a:latin typeface="-apple-system"/>
              </a:rPr>
              <a:t>流程示意图</a:t>
            </a:r>
            <a:endParaRPr lang="zh-CN" altLang="en-US" b="1" i="0" dirty="0">
              <a:solidFill>
                <a:srgbClr val="C00000"/>
              </a:solidFill>
              <a:effectLst/>
              <a:latin typeface="-apple-system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CB9042A-F75E-43CF-B3B3-1D2D252B0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7783" y="3771119"/>
            <a:ext cx="6883246" cy="2899247"/>
          </a:xfrm>
          <a:prstGeom prst="rect">
            <a:avLst/>
          </a:prstGeom>
        </p:spPr>
      </p:pic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5ADAACB4-E1CA-4ACC-9048-3EFFC3D3FFE2}"/>
              </a:ext>
            </a:extLst>
          </p:cNvPr>
          <p:cNvCxnSpPr>
            <a:cxnSpLocks/>
          </p:cNvCxnSpPr>
          <p:nvPr/>
        </p:nvCxnSpPr>
        <p:spPr>
          <a:xfrm rot="5400000">
            <a:off x="3581697" y="2850682"/>
            <a:ext cx="4236874" cy="1773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15">
            <a:hlinkClick r:id="" action="ppaction://media"/>
            <a:extLst>
              <a:ext uri="{FF2B5EF4-FFF2-40B4-BE49-F238E27FC236}">
                <a16:creationId xmlns:a16="http://schemas.microsoft.com/office/drawing/2014/main" id="{9B42C487-2316-4409-91C8-743F19664A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561" y="279970"/>
            <a:ext cx="609600" cy="609600"/>
          </a:xfrm>
          <a:prstGeom prst="rect">
            <a:avLst/>
          </a:prstGeom>
        </p:spPr>
      </p:pic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C520142C-CF8C-40FB-A92F-61021CEAC5F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674">
        <p:random/>
      </p:transition>
    </mc:Choice>
    <mc:Fallback>
      <p:transition spd="slow" advTm="1067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35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6" objId="13"/>
        <p14:stopEvt time="10674" objId="13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60071" y="739412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/>
          <p:cNvSpPr txBox="1"/>
          <p:nvPr/>
        </p:nvSpPr>
        <p:spPr>
          <a:xfrm>
            <a:off x="4568992" y="328058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API</a:t>
            </a:r>
            <a:r>
              <a:rPr lang="zh-CN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使用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559020" y="664287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997797" y="664287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E52E6AC-595B-4437-8422-9D3479CB8D6F}"/>
              </a:ext>
            </a:extLst>
          </p:cNvPr>
          <p:cNvSpPr txBox="1"/>
          <p:nvPr/>
        </p:nvSpPr>
        <p:spPr>
          <a:xfrm>
            <a:off x="369112" y="1304350"/>
            <a:ext cx="3631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一、产品中</a:t>
            </a:r>
            <a:r>
              <a:rPr lang="en-US" altLang="zh-CN" sz="2400" b="1" dirty="0"/>
              <a:t>API</a:t>
            </a:r>
            <a:r>
              <a:rPr lang="zh-CN" altLang="en-US" sz="2400" b="1" dirty="0"/>
              <a:t>调用示例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7F90E88-9233-4F14-B6FA-C9A791D49B88}"/>
              </a:ext>
            </a:extLst>
          </p:cNvPr>
          <p:cNvSpPr/>
          <p:nvPr/>
        </p:nvSpPr>
        <p:spPr>
          <a:xfrm>
            <a:off x="7623007" y="3401880"/>
            <a:ext cx="3278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图像清晰度增强</a:t>
            </a:r>
            <a:r>
              <a:rPr lang="en-US" altLang="zh-CN" b="1" dirty="0">
                <a:solidFill>
                  <a:srgbClr val="C00000"/>
                </a:solidFill>
              </a:rPr>
              <a:t>API</a:t>
            </a:r>
            <a:r>
              <a:rPr lang="zh-CN" altLang="en-US" b="1" dirty="0">
                <a:solidFill>
                  <a:srgbClr val="C00000"/>
                </a:solidFill>
              </a:rPr>
              <a:t>流程示意图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45F60F1-0D92-4C51-B9D7-E8210D551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34" y="3093490"/>
            <a:ext cx="6696075" cy="29432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D6BCAF0-E5D9-4BEF-B0E9-83C76A2A6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5925" y="3918278"/>
            <a:ext cx="6696075" cy="2895600"/>
          </a:xfrm>
          <a:prstGeom prst="rect">
            <a:avLst/>
          </a:prstGeom>
        </p:spPr>
      </p:pic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5ADAACB4-E1CA-4ACC-9048-3EFFC3D3FFE2}"/>
              </a:ext>
            </a:extLst>
          </p:cNvPr>
          <p:cNvCxnSpPr>
            <a:cxnSpLocks/>
          </p:cNvCxnSpPr>
          <p:nvPr/>
        </p:nvCxnSpPr>
        <p:spPr>
          <a:xfrm rot="5400000">
            <a:off x="3977562" y="3031668"/>
            <a:ext cx="4236874" cy="1773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5F92B91-0EDD-4488-A1F9-6FEB261C0CBF}"/>
              </a:ext>
            </a:extLst>
          </p:cNvPr>
          <p:cNvSpPr/>
          <p:nvPr/>
        </p:nvSpPr>
        <p:spPr>
          <a:xfrm>
            <a:off x="2184660" y="2463387"/>
            <a:ext cx="2585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-apple-system"/>
              </a:rPr>
              <a:t>图像去雾</a:t>
            </a:r>
            <a:r>
              <a:rPr lang="en-US" altLang="zh-CN" b="1" dirty="0">
                <a:solidFill>
                  <a:srgbClr val="C00000"/>
                </a:solidFill>
                <a:latin typeface="-apple-system"/>
              </a:rPr>
              <a:t>API</a:t>
            </a:r>
            <a:r>
              <a:rPr lang="zh-CN" altLang="en-US" b="1" dirty="0">
                <a:solidFill>
                  <a:srgbClr val="C00000"/>
                </a:solidFill>
                <a:latin typeface="-apple-system"/>
              </a:rPr>
              <a:t>流程示意图</a:t>
            </a:r>
            <a:endParaRPr lang="zh-CN" altLang="en-US" b="1" i="0" dirty="0">
              <a:solidFill>
                <a:srgbClr val="C00000"/>
              </a:solidFill>
              <a:effectLst/>
              <a:latin typeface="-apple-system"/>
            </a:endParaRPr>
          </a:p>
        </p:txBody>
      </p:sp>
      <p:pic>
        <p:nvPicPr>
          <p:cNvPr id="16" name="16">
            <a:hlinkClick r:id="" action="ppaction://media"/>
            <a:extLst>
              <a:ext uri="{FF2B5EF4-FFF2-40B4-BE49-F238E27FC236}">
                <a16:creationId xmlns:a16="http://schemas.microsoft.com/office/drawing/2014/main" id="{CCA4F565-C11F-440B-8A24-CBF4101FE6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27553" y="293405"/>
            <a:ext cx="609600" cy="609600"/>
          </a:xfrm>
          <a:prstGeom prst="rect">
            <a:avLst/>
          </a:prstGeom>
        </p:spPr>
      </p:pic>
      <p:pic>
        <p:nvPicPr>
          <p:cNvPr id="17" name="音频 16">
            <a:hlinkClick r:id="" action="ppaction://media"/>
            <a:extLst>
              <a:ext uri="{FF2B5EF4-FFF2-40B4-BE49-F238E27FC236}">
                <a16:creationId xmlns:a16="http://schemas.microsoft.com/office/drawing/2014/main" id="{6847B98D-007D-45FA-8599-01D5AF1773D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11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622">
        <p:random/>
      </p:transition>
    </mc:Choice>
    <mc:Fallback>
      <p:transition spd="slow" advTm="1262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13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4" objId="16"/>
        <p14:stopEvt time="9346" objId="16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/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API</a:t>
            </a:r>
            <a:r>
              <a:rPr lang="zh-CN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调用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512EE64-C4C5-4503-BD27-E3A317355D49}"/>
              </a:ext>
            </a:extLst>
          </p:cNvPr>
          <p:cNvSpPr txBox="1"/>
          <p:nvPr/>
        </p:nvSpPr>
        <p:spPr>
          <a:xfrm>
            <a:off x="481980" y="1749287"/>
            <a:ext cx="339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各平台</a:t>
            </a:r>
            <a:r>
              <a:rPr lang="en-US" altLang="zh-CN" sz="2800" b="1" dirty="0"/>
              <a:t>API</a:t>
            </a:r>
            <a:r>
              <a:rPr lang="zh-CN" altLang="en-US" sz="2800" b="1" dirty="0"/>
              <a:t>调用对比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1569BA9-CB13-4EC9-B845-293ADB3FE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0" y="2989328"/>
            <a:ext cx="6906589" cy="347711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356E614C-A7D3-42E6-8488-F31BD5AA23BB}"/>
              </a:ext>
            </a:extLst>
          </p:cNvPr>
          <p:cNvSpPr txBox="1"/>
          <p:nvPr/>
        </p:nvSpPr>
        <p:spPr>
          <a:xfrm>
            <a:off x="2703443" y="2403148"/>
            <a:ext cx="339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百度</a:t>
            </a:r>
            <a:r>
              <a:rPr lang="en-US" altLang="zh-CN" sz="2800" b="1" dirty="0"/>
              <a:t>AI</a:t>
            </a:r>
            <a:endParaRPr lang="zh-CN" altLang="en-US" sz="2800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5FB4AD1-92C2-4C20-8E7A-D7AB9FA4D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971" y="4543425"/>
            <a:ext cx="5172075" cy="81915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696D7DDD-29BF-4F03-88B4-D25D1A6E7C92}"/>
              </a:ext>
            </a:extLst>
          </p:cNvPr>
          <p:cNvSpPr txBox="1"/>
          <p:nvPr/>
        </p:nvSpPr>
        <p:spPr>
          <a:xfrm>
            <a:off x="8632979" y="3624037"/>
            <a:ext cx="339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阿里云</a:t>
            </a:r>
          </a:p>
        </p:txBody>
      </p:sp>
      <p:pic>
        <p:nvPicPr>
          <p:cNvPr id="18" name="17">
            <a:hlinkClick r:id="" action="ppaction://media"/>
            <a:extLst>
              <a:ext uri="{FF2B5EF4-FFF2-40B4-BE49-F238E27FC236}">
                <a16:creationId xmlns:a16="http://schemas.microsoft.com/office/drawing/2014/main" id="{AA9FCB35-8969-43C2-88B5-189F6FA7E2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15935" y="353040"/>
            <a:ext cx="609600" cy="609600"/>
          </a:xfrm>
          <a:prstGeom prst="rect">
            <a:avLst/>
          </a:prstGeom>
        </p:spPr>
      </p:pic>
      <p:pic>
        <p:nvPicPr>
          <p:cNvPr id="19" name="音频 18">
            <a:hlinkClick r:id="" action="ppaction://media"/>
            <a:extLst>
              <a:ext uri="{FF2B5EF4-FFF2-40B4-BE49-F238E27FC236}">
                <a16:creationId xmlns:a16="http://schemas.microsoft.com/office/drawing/2014/main" id="{DA05A335-7B60-4CEC-BDFC-1D57F27F379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4844">
        <p:random/>
      </p:transition>
    </mc:Choice>
    <mc:Fallback>
      <p:transition spd="slow" advTm="1484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48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7" objId="18"/>
        <p14:stopEvt time="14685" objId="18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/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API</a:t>
            </a:r>
            <a:r>
              <a:rPr lang="zh-CN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调用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B5C315BD-6767-4AA1-85E2-95099B049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6423" y="4800600"/>
            <a:ext cx="8439150" cy="2057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85EF45D-8710-4E9E-A540-609F523FE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161" y="2302513"/>
            <a:ext cx="8067675" cy="267652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65B4F55-7F7B-4F5A-AEA0-C5B5BE51C7C1}"/>
              </a:ext>
            </a:extLst>
          </p:cNvPr>
          <p:cNvSpPr txBox="1"/>
          <p:nvPr/>
        </p:nvSpPr>
        <p:spPr>
          <a:xfrm>
            <a:off x="5240423" y="1729597"/>
            <a:ext cx="339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腾讯云</a:t>
            </a:r>
          </a:p>
        </p:txBody>
      </p:sp>
      <p:pic>
        <p:nvPicPr>
          <p:cNvPr id="14" name="18">
            <a:hlinkClick r:id="" action="ppaction://media"/>
            <a:extLst>
              <a:ext uri="{FF2B5EF4-FFF2-40B4-BE49-F238E27FC236}">
                <a16:creationId xmlns:a16="http://schemas.microsoft.com/office/drawing/2014/main" id="{7AE84570-962F-49E9-B700-FE73C1387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76025" y="815975"/>
            <a:ext cx="609600" cy="609600"/>
          </a:xfrm>
          <a:prstGeom prst="rect">
            <a:avLst/>
          </a:prstGeom>
        </p:spPr>
      </p:pic>
      <p:pic>
        <p:nvPicPr>
          <p:cNvPr id="15" name="音频 14">
            <a:hlinkClick r:id="" action="ppaction://media"/>
            <a:extLst>
              <a:ext uri="{FF2B5EF4-FFF2-40B4-BE49-F238E27FC236}">
                <a16:creationId xmlns:a16="http://schemas.microsoft.com/office/drawing/2014/main" id="{FC1899F2-C7D5-4695-A319-A85FD0ECDDE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733">
        <p:random/>
      </p:transition>
    </mc:Choice>
    <mc:Fallback>
      <p:transition spd="slow" advTm="15733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89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7" objId="14"/>
        <p14:stopEvt time="12077" objId="14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/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API</a:t>
            </a:r>
            <a:r>
              <a:rPr lang="zh-CN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调用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04EDCAC-1D9B-4706-9D3E-77ED1A4370EB}"/>
              </a:ext>
            </a:extLst>
          </p:cNvPr>
          <p:cNvSpPr txBox="1"/>
          <p:nvPr/>
        </p:nvSpPr>
        <p:spPr>
          <a:xfrm>
            <a:off x="1020417" y="1881809"/>
            <a:ext cx="2014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对比测评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D2731EF-6962-43B8-96EA-A58E9B04EA80}"/>
              </a:ext>
            </a:extLst>
          </p:cNvPr>
          <p:cNvSpPr/>
          <p:nvPr/>
        </p:nvSpPr>
        <p:spPr>
          <a:xfrm>
            <a:off x="1568760" y="3991307"/>
            <a:ext cx="90544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对于种类，百度</a:t>
            </a:r>
            <a:r>
              <a:rPr lang="en-US" altLang="zh-CN" dirty="0"/>
              <a:t>AI</a:t>
            </a:r>
            <a:r>
              <a:rPr lang="zh-CN" altLang="en-US" dirty="0"/>
              <a:t>平台细分的识别种类更多，更加专门化、专业化。本产品主打植物识别，更应调用百度</a:t>
            </a:r>
            <a:r>
              <a:rPr lang="en-US" altLang="zh-CN" dirty="0"/>
              <a:t>AI</a:t>
            </a:r>
            <a:r>
              <a:rPr lang="zh-CN" altLang="en-US" dirty="0"/>
              <a:t>的植物识别</a:t>
            </a:r>
            <a:r>
              <a:rPr lang="en-US" altLang="zh-CN" dirty="0"/>
              <a:t>API</a:t>
            </a:r>
            <a:r>
              <a:rPr lang="zh-CN" altLang="en-US" dirty="0"/>
              <a:t>；同时本产品中调用的百度</a:t>
            </a:r>
            <a:r>
              <a:rPr lang="en-US" altLang="zh-CN" dirty="0"/>
              <a:t>AI</a:t>
            </a:r>
            <a:r>
              <a:rPr lang="zh-CN" altLang="en-US" dirty="0"/>
              <a:t>中的图像清晰度加强</a:t>
            </a:r>
            <a:r>
              <a:rPr lang="en-US" altLang="zh-CN" dirty="0"/>
              <a:t>API</a:t>
            </a:r>
            <a:r>
              <a:rPr lang="zh-CN" altLang="en-US" dirty="0"/>
              <a:t>，阿里云平台暂时没有的；图像去雾功能为百度</a:t>
            </a:r>
            <a:r>
              <a:rPr lang="en-US" altLang="zh-CN" dirty="0"/>
              <a:t>AI</a:t>
            </a:r>
            <a:r>
              <a:rPr lang="zh-CN" altLang="en-US" dirty="0"/>
              <a:t>平台独有的。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89DF001-3502-49AE-B38A-CC6E2E6D2F6F}"/>
              </a:ext>
            </a:extLst>
          </p:cNvPr>
          <p:cNvSpPr/>
          <p:nvPr/>
        </p:nvSpPr>
        <p:spPr>
          <a:xfrm>
            <a:off x="1568760" y="3244334"/>
            <a:ext cx="9054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对于价格，百度</a:t>
            </a:r>
            <a:r>
              <a:rPr lang="en-US" altLang="zh-CN" dirty="0"/>
              <a:t>AI</a:t>
            </a:r>
            <a:r>
              <a:rPr lang="zh-CN" altLang="en-US" dirty="0"/>
              <a:t>平台的性价比最高。</a:t>
            </a:r>
          </a:p>
        </p:txBody>
      </p:sp>
      <p:pic>
        <p:nvPicPr>
          <p:cNvPr id="16" name="19">
            <a:hlinkClick r:id="" action="ppaction://media"/>
            <a:extLst>
              <a:ext uri="{FF2B5EF4-FFF2-40B4-BE49-F238E27FC236}">
                <a16:creationId xmlns:a16="http://schemas.microsoft.com/office/drawing/2014/main" id="{87807C44-95C0-4C52-BD56-840637AA37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18571" y="392801"/>
            <a:ext cx="609600" cy="609600"/>
          </a:xfrm>
          <a:prstGeom prst="rect">
            <a:avLst/>
          </a:prstGeom>
        </p:spPr>
      </p:pic>
      <p:pic>
        <p:nvPicPr>
          <p:cNvPr id="18" name="音频 17">
            <a:hlinkClick r:id="" action="ppaction://media"/>
            <a:extLst>
              <a:ext uri="{FF2B5EF4-FFF2-40B4-BE49-F238E27FC236}">
                <a16:creationId xmlns:a16="http://schemas.microsoft.com/office/drawing/2014/main" id="{2DF856DA-D955-48DD-9796-5EE0835037A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3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3152">
        <p:random/>
      </p:transition>
    </mc:Choice>
    <mc:Fallback>
      <p:transition spd="slow" advTm="3315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43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0" objId="16"/>
        <p14:stopEvt time="31638" objId="16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 rot="2573196">
            <a:off x="1525144" y="1647494"/>
            <a:ext cx="3226324" cy="3226324"/>
          </a:xfrm>
          <a:prstGeom prst="roundRect">
            <a:avLst/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 rot="2573196">
            <a:off x="5195624" y="1881186"/>
            <a:ext cx="746193" cy="746193"/>
          </a:xfrm>
          <a:prstGeom prst="roundRect">
            <a:avLst/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 rot="2573196">
            <a:off x="3838457" y="5274214"/>
            <a:ext cx="746193" cy="746193"/>
          </a:xfrm>
          <a:prstGeom prst="roundRect">
            <a:avLst/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12636" y="2152660"/>
            <a:ext cx="26513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3800" dirty="0">
                <a:latin typeface="三极智量黑简体" panose="00000500000000000000" pitchFamily="2" charset="-122"/>
                <a:ea typeface="三极智量黑简体" panose="00000500000000000000" pitchFamily="2" charset="-122"/>
              </a:rPr>
              <a:t>01</a:t>
            </a:r>
            <a:endParaRPr lang="zh-CN" altLang="en-US" sz="13800" dirty="0">
              <a:latin typeface="三极智量黑简体" panose="00000500000000000000" pitchFamily="2" charset="-122"/>
              <a:ea typeface="三极智量黑简体" panose="000005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95576" y="2706657"/>
            <a:ext cx="557075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spc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价值主张设计</a:t>
            </a:r>
          </a:p>
        </p:txBody>
      </p:sp>
      <p:sp>
        <p:nvSpPr>
          <p:cNvPr id="12" name="right-thin-arrowheads_32738"/>
          <p:cNvSpPr>
            <a:spLocks noChangeAspect="1"/>
          </p:cNvSpPr>
          <p:nvPr/>
        </p:nvSpPr>
        <p:spPr bwMode="auto">
          <a:xfrm>
            <a:off x="11083724" y="5647310"/>
            <a:ext cx="336988" cy="336832"/>
          </a:xfrm>
          <a:custGeom>
            <a:avLst/>
            <a:gdLst>
              <a:gd name="T0" fmla="*/ 5083 w 6101"/>
              <a:gd name="T1" fmla="*/ 3053 h 6107"/>
              <a:gd name="T2" fmla="*/ 2791 w 6101"/>
              <a:gd name="T3" fmla="*/ 761 h 6107"/>
              <a:gd name="T4" fmla="*/ 2791 w 6101"/>
              <a:gd name="T5" fmla="*/ 164 h 6107"/>
              <a:gd name="T6" fmla="*/ 3387 w 6101"/>
              <a:gd name="T7" fmla="*/ 164 h 6107"/>
              <a:gd name="T8" fmla="*/ 5978 w 6101"/>
              <a:gd name="T9" fmla="*/ 2755 h 6107"/>
              <a:gd name="T10" fmla="*/ 6101 w 6101"/>
              <a:gd name="T11" fmla="*/ 3053 h 6107"/>
              <a:gd name="T12" fmla="*/ 5978 w 6101"/>
              <a:gd name="T13" fmla="*/ 3351 h 6107"/>
              <a:gd name="T14" fmla="*/ 3387 w 6101"/>
              <a:gd name="T15" fmla="*/ 5942 h 6107"/>
              <a:gd name="T16" fmla="*/ 2791 w 6101"/>
              <a:gd name="T17" fmla="*/ 5942 h 6107"/>
              <a:gd name="T18" fmla="*/ 2791 w 6101"/>
              <a:gd name="T19" fmla="*/ 5345 h 6107"/>
              <a:gd name="T20" fmla="*/ 5083 w 6101"/>
              <a:gd name="T21" fmla="*/ 3053 h 6107"/>
              <a:gd name="T22" fmla="*/ 165 w 6101"/>
              <a:gd name="T23" fmla="*/ 5345 h 6107"/>
              <a:gd name="T24" fmla="*/ 165 w 6101"/>
              <a:gd name="T25" fmla="*/ 5942 h 6107"/>
              <a:gd name="T26" fmla="*/ 761 w 6101"/>
              <a:gd name="T27" fmla="*/ 5942 h 6107"/>
              <a:gd name="T28" fmla="*/ 3352 w 6101"/>
              <a:gd name="T29" fmla="*/ 3351 h 6107"/>
              <a:gd name="T30" fmla="*/ 3475 w 6101"/>
              <a:gd name="T31" fmla="*/ 3053 h 6107"/>
              <a:gd name="T32" fmla="*/ 3352 w 6101"/>
              <a:gd name="T33" fmla="*/ 2755 h 6107"/>
              <a:gd name="T34" fmla="*/ 761 w 6101"/>
              <a:gd name="T35" fmla="*/ 164 h 6107"/>
              <a:gd name="T36" fmla="*/ 165 w 6101"/>
              <a:gd name="T37" fmla="*/ 164 h 6107"/>
              <a:gd name="T38" fmla="*/ 165 w 6101"/>
              <a:gd name="T39" fmla="*/ 761 h 6107"/>
              <a:gd name="T40" fmla="*/ 2457 w 6101"/>
              <a:gd name="T41" fmla="*/ 3053 h 6107"/>
              <a:gd name="T42" fmla="*/ 165 w 6101"/>
              <a:gd name="T43" fmla="*/ 5345 h 6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01" h="6107">
                <a:moveTo>
                  <a:pt x="5083" y="3053"/>
                </a:moveTo>
                <a:lnTo>
                  <a:pt x="2791" y="761"/>
                </a:lnTo>
                <a:cubicBezTo>
                  <a:pt x="2626" y="596"/>
                  <a:pt x="2626" y="329"/>
                  <a:pt x="2791" y="164"/>
                </a:cubicBezTo>
                <a:cubicBezTo>
                  <a:pt x="2955" y="0"/>
                  <a:pt x="3222" y="0"/>
                  <a:pt x="3387" y="164"/>
                </a:cubicBezTo>
                <a:lnTo>
                  <a:pt x="5978" y="2755"/>
                </a:lnTo>
                <a:cubicBezTo>
                  <a:pt x="6060" y="2837"/>
                  <a:pt x="6101" y="2945"/>
                  <a:pt x="6101" y="3053"/>
                </a:cubicBezTo>
                <a:cubicBezTo>
                  <a:pt x="6101" y="3161"/>
                  <a:pt x="6060" y="3269"/>
                  <a:pt x="5978" y="3351"/>
                </a:cubicBezTo>
                <a:lnTo>
                  <a:pt x="3387" y="5942"/>
                </a:lnTo>
                <a:cubicBezTo>
                  <a:pt x="3222" y="6107"/>
                  <a:pt x="2955" y="6107"/>
                  <a:pt x="2791" y="5942"/>
                </a:cubicBezTo>
                <a:cubicBezTo>
                  <a:pt x="2626" y="5777"/>
                  <a:pt x="2626" y="5510"/>
                  <a:pt x="2791" y="5345"/>
                </a:cubicBezTo>
                <a:lnTo>
                  <a:pt x="5083" y="3053"/>
                </a:lnTo>
                <a:close/>
                <a:moveTo>
                  <a:pt x="165" y="5345"/>
                </a:moveTo>
                <a:cubicBezTo>
                  <a:pt x="0" y="5510"/>
                  <a:pt x="0" y="5777"/>
                  <a:pt x="165" y="5942"/>
                </a:cubicBezTo>
                <a:cubicBezTo>
                  <a:pt x="329" y="6107"/>
                  <a:pt x="596" y="6107"/>
                  <a:pt x="761" y="5942"/>
                </a:cubicBezTo>
                <a:lnTo>
                  <a:pt x="3352" y="3351"/>
                </a:lnTo>
                <a:cubicBezTo>
                  <a:pt x="3434" y="3269"/>
                  <a:pt x="3475" y="3161"/>
                  <a:pt x="3475" y="3053"/>
                </a:cubicBezTo>
                <a:cubicBezTo>
                  <a:pt x="3475" y="2945"/>
                  <a:pt x="3434" y="2837"/>
                  <a:pt x="3352" y="2755"/>
                </a:cubicBezTo>
                <a:lnTo>
                  <a:pt x="761" y="164"/>
                </a:lnTo>
                <a:cubicBezTo>
                  <a:pt x="596" y="0"/>
                  <a:pt x="329" y="0"/>
                  <a:pt x="165" y="164"/>
                </a:cubicBezTo>
                <a:cubicBezTo>
                  <a:pt x="0" y="329"/>
                  <a:pt x="0" y="596"/>
                  <a:pt x="165" y="761"/>
                </a:cubicBezTo>
                <a:lnTo>
                  <a:pt x="2457" y="3053"/>
                </a:lnTo>
                <a:lnTo>
                  <a:pt x="165" y="5345"/>
                </a:lnTo>
                <a:close/>
              </a:path>
            </a:pathLst>
          </a:custGeom>
          <a:solidFill>
            <a:srgbClr val="97C6BB"/>
          </a:solidFill>
          <a:ln>
            <a:noFill/>
          </a:ln>
        </p:spPr>
      </p:sp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EA9A7BEE-686E-4171-A349-6539091415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0712" y="6174590"/>
            <a:ext cx="609600" cy="609600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24060577-C7B7-4ADA-AEC5-5DF0A32AD0A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170">
        <p:random/>
      </p:transition>
    </mc:Choice>
    <mc:Fallback>
      <p:transition spd="slow" advTm="517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0" objId="2"/>
        <p14:stopEvt time="4199" objId="2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>
          <a:xfrm>
            <a:off x="2560320" y="5202014"/>
            <a:ext cx="7071360" cy="233680"/>
          </a:xfrm>
          <a:custGeom>
            <a:avLst/>
            <a:gdLst>
              <a:gd name="connsiteX0" fmla="*/ 0 w 7071360"/>
              <a:gd name="connsiteY0" fmla="*/ 0 h 233680"/>
              <a:gd name="connsiteX1" fmla="*/ 1259840 w 7071360"/>
              <a:gd name="connsiteY1" fmla="*/ 0 h 233680"/>
              <a:gd name="connsiteX2" fmla="*/ 1513840 w 7071360"/>
              <a:gd name="connsiteY2" fmla="*/ 233680 h 233680"/>
              <a:gd name="connsiteX3" fmla="*/ 7071360 w 7071360"/>
              <a:gd name="connsiteY3" fmla="*/ 233680 h 23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1360" h="233680">
                <a:moveTo>
                  <a:pt x="0" y="0"/>
                </a:moveTo>
                <a:lnTo>
                  <a:pt x="1259840" y="0"/>
                </a:lnTo>
                <a:lnTo>
                  <a:pt x="1513840" y="233680"/>
                </a:lnTo>
                <a:lnTo>
                  <a:pt x="7071360" y="23368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1654919" y="5167516"/>
            <a:ext cx="635182" cy="151338"/>
            <a:chOff x="5813121" y="5973722"/>
            <a:chExt cx="635182" cy="151338"/>
          </a:xfrm>
          <a:solidFill>
            <a:schemeClr val="tx1"/>
          </a:solidFill>
        </p:grpSpPr>
        <p:sp>
          <p:nvSpPr>
            <p:cNvPr id="34" name="椭圆 33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E9328AE-4B08-44A7-9E7F-F56367318CC1}"/>
              </a:ext>
            </a:extLst>
          </p:cNvPr>
          <p:cNvSpPr txBox="1"/>
          <p:nvPr/>
        </p:nvSpPr>
        <p:spPr>
          <a:xfrm>
            <a:off x="4518991" y="2830184"/>
            <a:ext cx="5565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/>
              <a:t>谢谢观看！</a:t>
            </a:r>
          </a:p>
        </p:txBody>
      </p:sp>
      <p:pic>
        <p:nvPicPr>
          <p:cNvPr id="3" name="20">
            <a:hlinkClick r:id="" action="ppaction://media"/>
            <a:extLst>
              <a:ext uri="{FF2B5EF4-FFF2-40B4-BE49-F238E27FC236}">
                <a16:creationId xmlns:a16="http://schemas.microsoft.com/office/drawing/2014/main" id="{EABDF9A8-39B9-4B0B-A2B0-111A92667FE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85588" y="6407150"/>
            <a:ext cx="609600" cy="609600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3159980-E0C4-42F7-BE6F-25D3CA44CF0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7190">
        <p:random/>
      </p:transition>
    </mc:Choice>
    <mc:Fallback>
      <p:transition spd="slow" advTm="719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4" objId="3"/>
        <p14:stopEvt time="4479" objId="3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/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价值主张设计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B590DEF4-4B73-4EAA-B41A-7BE1823FA3A3}"/>
              </a:ext>
            </a:extLst>
          </p:cNvPr>
          <p:cNvSpPr txBox="1"/>
          <p:nvPr/>
        </p:nvSpPr>
        <p:spPr>
          <a:xfrm>
            <a:off x="897147" y="2031854"/>
            <a:ext cx="10521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一、市场背景</a:t>
            </a:r>
            <a:endParaRPr lang="en-US" altLang="zh-CN" sz="3200" b="1" dirty="0"/>
          </a:p>
          <a:p>
            <a:endParaRPr lang="en-US" altLang="zh-CN" sz="3200" b="1" dirty="0"/>
          </a:p>
          <a:p>
            <a:r>
              <a:rPr lang="en-US" altLang="zh-CN" sz="3200" b="1" dirty="0"/>
              <a:t>     </a:t>
            </a:r>
            <a:r>
              <a:rPr lang="zh-CN" altLang="en-US" sz="2400" dirty="0"/>
              <a:t>随着当下社会的工作节奏不断加快，大多数人没有空余的时间留给自己放松，因此人们出行到大自然的机会很少或极少阅读关于植物的书籍，人们对植物的认识不足，在日常生活中看到植物并不知道它的名称和资料。如果能有一个小程序能够帮助人们辨识植物，人们便能够对生活中看到的植物有所了解，为用户的生活添加一点乐趣。</a:t>
            </a:r>
            <a:endParaRPr lang="zh-CN" altLang="en-US" sz="3200" b="1" dirty="0"/>
          </a:p>
        </p:txBody>
      </p:sp>
      <p:pic>
        <p:nvPicPr>
          <p:cNvPr id="13" name="3">
            <a:hlinkClick r:id="" action="ppaction://media"/>
            <a:extLst>
              <a:ext uri="{FF2B5EF4-FFF2-40B4-BE49-F238E27FC236}">
                <a16:creationId xmlns:a16="http://schemas.microsoft.com/office/drawing/2014/main" id="{865F14E6-BC0C-4F52-A277-1E6107354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85588" y="6440488"/>
            <a:ext cx="609600" cy="609600"/>
          </a:xfrm>
          <a:prstGeom prst="rect">
            <a:avLst/>
          </a:prstGeom>
        </p:spPr>
      </p:pic>
      <p:pic>
        <p:nvPicPr>
          <p:cNvPr id="15" name="音频 14">
            <a:hlinkClick r:id="" action="ppaction://media"/>
            <a:extLst>
              <a:ext uri="{FF2B5EF4-FFF2-40B4-BE49-F238E27FC236}">
                <a16:creationId xmlns:a16="http://schemas.microsoft.com/office/drawing/2014/main" id="{943AB162-5571-4DA1-B91F-FB169A6D50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982">
        <p:random/>
      </p:transition>
    </mc:Choice>
    <mc:Fallback>
      <p:transition spd="slow" advTm="2098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99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1" objId="13"/>
        <p14:stopEvt time="20982" objId="1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/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价值主张设计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B590DEF4-4B73-4EAA-B41A-7BE1823FA3A3}"/>
              </a:ext>
            </a:extLst>
          </p:cNvPr>
          <p:cNvSpPr txBox="1"/>
          <p:nvPr/>
        </p:nvSpPr>
        <p:spPr>
          <a:xfrm>
            <a:off x="897147" y="2031854"/>
            <a:ext cx="105214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二、产品介绍</a:t>
            </a:r>
            <a:endParaRPr lang="en-US" altLang="zh-CN" sz="3200" b="1" dirty="0"/>
          </a:p>
          <a:p>
            <a:endParaRPr lang="en-US" altLang="zh-CN" sz="3200" b="1" dirty="0"/>
          </a:p>
          <a:p>
            <a:r>
              <a:rPr lang="zh-CN" altLang="en-US" sz="2400" dirty="0"/>
              <a:t>          用户可通过“植物王国”小程序，上传</a:t>
            </a:r>
            <a:r>
              <a:rPr lang="en-US" altLang="zh-CN" sz="2400" dirty="0"/>
              <a:t>/</a:t>
            </a:r>
            <a:r>
              <a:rPr lang="zh-CN" altLang="en-US" sz="2400" dirty="0"/>
              <a:t>拍摄植物图片上传，系统通过调用</a:t>
            </a:r>
            <a:r>
              <a:rPr lang="en-US" altLang="zh-CN" sz="2400" dirty="0"/>
              <a:t>API</a:t>
            </a:r>
            <a:r>
              <a:rPr lang="zh-CN" altLang="en-US" sz="2400" dirty="0"/>
              <a:t>，反馈给用户有关植物的信息，包括名称和百科，从而达到帮助用户认识植物的目的；另外小程序还设计了美化图片的功能，用户可以上传</a:t>
            </a:r>
            <a:r>
              <a:rPr lang="en-US" altLang="zh-CN" sz="2400" dirty="0"/>
              <a:t>/</a:t>
            </a:r>
            <a:r>
              <a:rPr lang="zh-CN" altLang="en-US" sz="2400" dirty="0"/>
              <a:t>拍摄植物图片，然后得到清晰美观的图片。</a:t>
            </a:r>
            <a:endParaRPr lang="zh-CN" altLang="en-US" sz="40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D1861C-2487-4EB1-88C2-0E2EEBB81B1C}"/>
              </a:ext>
            </a:extLst>
          </p:cNvPr>
          <p:cNvSpPr/>
          <p:nvPr/>
        </p:nvSpPr>
        <p:spPr>
          <a:xfrm>
            <a:off x="1218045" y="5309665"/>
            <a:ext cx="98796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92D050"/>
                </a:solidFill>
                <a:effectLst/>
              </a:rPr>
              <a:t>遨游植物世界，与植物做朋友。</a:t>
            </a:r>
          </a:p>
        </p:txBody>
      </p:sp>
      <p:pic>
        <p:nvPicPr>
          <p:cNvPr id="16" name="2(1)">
            <a:hlinkClick r:id="" action="ppaction://media"/>
            <a:extLst>
              <a:ext uri="{FF2B5EF4-FFF2-40B4-BE49-F238E27FC236}">
                <a16:creationId xmlns:a16="http://schemas.microsoft.com/office/drawing/2014/main" id="{8DEAB908-A5BE-4FE9-8EE8-B2F5B1FF9D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68125" y="6527800"/>
            <a:ext cx="609600" cy="609600"/>
          </a:xfrm>
          <a:prstGeom prst="rect">
            <a:avLst/>
          </a:prstGeom>
        </p:spPr>
      </p:pic>
      <p:pic>
        <p:nvPicPr>
          <p:cNvPr id="17" name="音频 16">
            <a:hlinkClick r:id="" action="ppaction://media"/>
            <a:extLst>
              <a:ext uri="{FF2B5EF4-FFF2-40B4-BE49-F238E27FC236}">
                <a16:creationId xmlns:a16="http://schemas.microsoft.com/office/drawing/2014/main" id="{BB449B0D-DBD9-4BD3-BE0F-AB80AB75DDA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65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8604">
        <p:random/>
      </p:transition>
    </mc:Choice>
    <mc:Fallback>
      <p:transition spd="slow" advTm="2860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704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7" objId="16"/>
        <p14:stopEvt time="27153" objId="16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/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价值主张设计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išḷidè"/>
          <p:cNvSpPr/>
          <p:nvPr/>
        </p:nvSpPr>
        <p:spPr>
          <a:xfrm>
            <a:off x="5138801" y="3062638"/>
            <a:ext cx="1996103" cy="1996101"/>
          </a:xfrm>
          <a:prstGeom prst="ellipse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4" name="iśḻiḋè"/>
          <p:cNvSpPr/>
          <p:nvPr/>
        </p:nvSpPr>
        <p:spPr>
          <a:xfrm>
            <a:off x="7133454" y="2809653"/>
            <a:ext cx="399220" cy="399219"/>
          </a:xfrm>
          <a:prstGeom prst="ellipse">
            <a:avLst/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sz="240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25" name="îš1îḋê"/>
          <p:cNvSpPr/>
          <p:nvPr/>
        </p:nvSpPr>
        <p:spPr>
          <a:xfrm>
            <a:off x="4831709" y="2755546"/>
            <a:ext cx="2610288" cy="2610286"/>
          </a:xfrm>
          <a:prstGeom prst="ellipse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6" name="î$ḷiḍè"/>
          <p:cNvSpPr/>
          <p:nvPr/>
        </p:nvSpPr>
        <p:spPr>
          <a:xfrm>
            <a:off x="4524615" y="2448452"/>
            <a:ext cx="3224472" cy="3224471"/>
          </a:xfrm>
          <a:prstGeom prst="ellipse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7" name="íṥḷiḋè"/>
          <p:cNvSpPr/>
          <p:nvPr/>
        </p:nvSpPr>
        <p:spPr>
          <a:xfrm>
            <a:off x="4252397" y="3872005"/>
            <a:ext cx="399220" cy="399219"/>
          </a:xfrm>
          <a:prstGeom prst="ellipse">
            <a:avLst/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sz="240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28" name="ïṥľídè"/>
          <p:cNvSpPr/>
          <p:nvPr/>
        </p:nvSpPr>
        <p:spPr>
          <a:xfrm>
            <a:off x="5991605" y="5381673"/>
            <a:ext cx="399220" cy="399219"/>
          </a:xfrm>
          <a:prstGeom prst="ellipse">
            <a:avLst/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sz="240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29" name="îṧḷïdê"/>
          <p:cNvSpPr/>
          <p:nvPr/>
        </p:nvSpPr>
        <p:spPr>
          <a:xfrm>
            <a:off x="4217522" y="2141361"/>
            <a:ext cx="3838659" cy="3838655"/>
          </a:xfrm>
          <a:prstGeom prst="ellipse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1" name="ïş1ïḑè"/>
          <p:cNvSpPr txBox="1"/>
          <p:nvPr/>
        </p:nvSpPr>
        <p:spPr>
          <a:xfrm>
            <a:off x="7134730" y="2829508"/>
            <a:ext cx="405471" cy="325462"/>
          </a:xfrm>
          <a:prstGeom prst="rect">
            <a:avLst/>
          </a:prstGeom>
          <a:noFill/>
        </p:spPr>
        <p:txBody>
          <a:bodyPr wrap="none" anchor="ctr" anchorCtr="0">
            <a:noAutofit/>
          </a:bodyPr>
          <a:lstStyle/>
          <a:p>
            <a:r>
              <a:rPr lang="id-ID" sz="16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32" name="išľîḓé"/>
          <p:cNvSpPr txBox="1"/>
          <p:nvPr/>
        </p:nvSpPr>
        <p:spPr>
          <a:xfrm>
            <a:off x="4247419" y="3906297"/>
            <a:ext cx="405471" cy="325462"/>
          </a:xfrm>
          <a:prstGeom prst="rect">
            <a:avLst/>
          </a:prstGeom>
          <a:noFill/>
        </p:spPr>
        <p:txBody>
          <a:bodyPr wrap="none" anchor="ctr" anchorCtr="0">
            <a:normAutofit lnSpcReduction="10000"/>
          </a:bodyPr>
          <a:lstStyle/>
          <a:p>
            <a:r>
              <a:rPr lang="id-ID" sz="16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33" name="îš1íḋé"/>
          <p:cNvSpPr txBox="1"/>
          <p:nvPr/>
        </p:nvSpPr>
        <p:spPr>
          <a:xfrm>
            <a:off x="5994176" y="5421717"/>
            <a:ext cx="405471" cy="325462"/>
          </a:xfrm>
          <a:prstGeom prst="rect">
            <a:avLst/>
          </a:prstGeom>
          <a:noFill/>
        </p:spPr>
        <p:txBody>
          <a:bodyPr wrap="none" anchor="ctr" anchorCtr="0">
            <a:noAutofit/>
          </a:bodyPr>
          <a:lstStyle/>
          <a:p>
            <a:r>
              <a:rPr lang="id-ID" sz="160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5785868" y="3771116"/>
            <a:ext cx="680918" cy="564663"/>
            <a:chOff x="5929760" y="3702537"/>
            <a:chExt cx="412962" cy="342456"/>
          </a:xfrm>
        </p:grpSpPr>
        <p:sp>
          <p:nvSpPr>
            <p:cNvPr id="60" name="iṧ1ïḋê"/>
            <p:cNvSpPr/>
            <p:nvPr/>
          </p:nvSpPr>
          <p:spPr bwMode="auto">
            <a:xfrm>
              <a:off x="6093435" y="3959379"/>
              <a:ext cx="85614" cy="856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Sľíḍe"/>
            <p:cNvSpPr/>
            <p:nvPr/>
          </p:nvSpPr>
          <p:spPr bwMode="auto">
            <a:xfrm>
              <a:off x="6022929" y="3863693"/>
              <a:ext cx="226625" cy="83097"/>
            </a:xfrm>
            <a:custGeom>
              <a:avLst/>
              <a:gdLst>
                <a:gd name="T0" fmla="*/ 50 w 54"/>
                <a:gd name="T1" fmla="*/ 20 h 20"/>
                <a:gd name="T2" fmla="*/ 46 w 54"/>
                <a:gd name="T3" fmla="*/ 18 h 20"/>
                <a:gd name="T4" fmla="*/ 27 w 54"/>
                <a:gd name="T5" fmla="*/ 8 h 20"/>
                <a:gd name="T6" fmla="*/ 8 w 54"/>
                <a:gd name="T7" fmla="*/ 18 h 20"/>
                <a:gd name="T8" fmla="*/ 2 w 54"/>
                <a:gd name="T9" fmla="*/ 19 h 20"/>
                <a:gd name="T10" fmla="*/ 1 w 54"/>
                <a:gd name="T11" fmla="*/ 13 h 20"/>
                <a:gd name="T12" fmla="*/ 27 w 54"/>
                <a:gd name="T13" fmla="*/ 0 h 20"/>
                <a:gd name="T14" fmla="*/ 53 w 54"/>
                <a:gd name="T15" fmla="*/ 13 h 20"/>
                <a:gd name="T16" fmla="*/ 52 w 54"/>
                <a:gd name="T17" fmla="*/ 19 h 20"/>
                <a:gd name="T18" fmla="*/ 50 w 54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20">
                  <a:moveTo>
                    <a:pt x="50" y="20"/>
                  </a:moveTo>
                  <a:cubicBezTo>
                    <a:pt x="48" y="20"/>
                    <a:pt x="47" y="19"/>
                    <a:pt x="46" y="18"/>
                  </a:cubicBezTo>
                  <a:cubicBezTo>
                    <a:pt x="42" y="12"/>
                    <a:pt x="35" y="8"/>
                    <a:pt x="27" y="8"/>
                  </a:cubicBezTo>
                  <a:cubicBezTo>
                    <a:pt x="19" y="8"/>
                    <a:pt x="12" y="12"/>
                    <a:pt x="8" y="18"/>
                  </a:cubicBezTo>
                  <a:cubicBezTo>
                    <a:pt x="6" y="20"/>
                    <a:pt x="4" y="20"/>
                    <a:pt x="2" y="19"/>
                  </a:cubicBezTo>
                  <a:cubicBezTo>
                    <a:pt x="0" y="17"/>
                    <a:pt x="0" y="15"/>
                    <a:pt x="1" y="13"/>
                  </a:cubicBezTo>
                  <a:cubicBezTo>
                    <a:pt x="7" y="5"/>
                    <a:pt x="17" y="0"/>
                    <a:pt x="27" y="0"/>
                  </a:cubicBezTo>
                  <a:cubicBezTo>
                    <a:pt x="37" y="0"/>
                    <a:pt x="47" y="5"/>
                    <a:pt x="53" y="13"/>
                  </a:cubicBezTo>
                  <a:cubicBezTo>
                    <a:pt x="54" y="15"/>
                    <a:pt x="54" y="17"/>
                    <a:pt x="52" y="19"/>
                  </a:cubicBezTo>
                  <a:cubicBezTo>
                    <a:pt x="51" y="19"/>
                    <a:pt x="50" y="20"/>
                    <a:pt x="5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S1ïḋè"/>
            <p:cNvSpPr/>
            <p:nvPr/>
          </p:nvSpPr>
          <p:spPr bwMode="auto">
            <a:xfrm>
              <a:off x="5929760" y="3702537"/>
              <a:ext cx="412962" cy="110795"/>
            </a:xfrm>
            <a:custGeom>
              <a:avLst/>
              <a:gdLst>
                <a:gd name="T0" fmla="*/ 4 w 98"/>
                <a:gd name="T1" fmla="*/ 26 h 26"/>
                <a:gd name="T2" fmla="*/ 1 w 98"/>
                <a:gd name="T3" fmla="*/ 25 h 26"/>
                <a:gd name="T4" fmla="*/ 2 w 98"/>
                <a:gd name="T5" fmla="*/ 19 h 26"/>
                <a:gd name="T6" fmla="*/ 49 w 98"/>
                <a:gd name="T7" fmla="*/ 0 h 26"/>
                <a:gd name="T8" fmla="*/ 96 w 98"/>
                <a:gd name="T9" fmla="*/ 19 h 26"/>
                <a:gd name="T10" fmla="*/ 97 w 98"/>
                <a:gd name="T11" fmla="*/ 25 h 26"/>
                <a:gd name="T12" fmla="*/ 91 w 98"/>
                <a:gd name="T13" fmla="*/ 25 h 26"/>
                <a:gd name="T14" fmla="*/ 49 w 98"/>
                <a:gd name="T15" fmla="*/ 8 h 26"/>
                <a:gd name="T16" fmla="*/ 7 w 98"/>
                <a:gd name="T17" fmla="*/ 25 h 26"/>
                <a:gd name="T18" fmla="*/ 4 w 98"/>
                <a:gd name="T1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6">
                  <a:moveTo>
                    <a:pt x="4" y="26"/>
                  </a:moveTo>
                  <a:cubicBezTo>
                    <a:pt x="3" y="26"/>
                    <a:pt x="2" y="25"/>
                    <a:pt x="1" y="25"/>
                  </a:cubicBezTo>
                  <a:cubicBezTo>
                    <a:pt x="0" y="23"/>
                    <a:pt x="0" y="20"/>
                    <a:pt x="2" y="19"/>
                  </a:cubicBezTo>
                  <a:cubicBezTo>
                    <a:pt x="15" y="7"/>
                    <a:pt x="31" y="0"/>
                    <a:pt x="49" y="0"/>
                  </a:cubicBezTo>
                  <a:cubicBezTo>
                    <a:pt x="67" y="0"/>
                    <a:pt x="83" y="7"/>
                    <a:pt x="96" y="19"/>
                  </a:cubicBezTo>
                  <a:cubicBezTo>
                    <a:pt x="98" y="20"/>
                    <a:pt x="98" y="23"/>
                    <a:pt x="97" y="25"/>
                  </a:cubicBezTo>
                  <a:cubicBezTo>
                    <a:pt x="95" y="26"/>
                    <a:pt x="93" y="26"/>
                    <a:pt x="91" y="25"/>
                  </a:cubicBezTo>
                  <a:cubicBezTo>
                    <a:pt x="79" y="14"/>
                    <a:pt x="65" y="8"/>
                    <a:pt x="49" y="8"/>
                  </a:cubicBezTo>
                  <a:cubicBezTo>
                    <a:pt x="33" y="8"/>
                    <a:pt x="19" y="14"/>
                    <a:pt x="7" y="25"/>
                  </a:cubicBezTo>
                  <a:cubicBezTo>
                    <a:pt x="6" y="26"/>
                    <a:pt x="5" y="26"/>
                    <a:pt x="4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s1íḍe"/>
            <p:cNvSpPr/>
            <p:nvPr/>
          </p:nvSpPr>
          <p:spPr bwMode="auto">
            <a:xfrm>
              <a:off x="5975085" y="3783115"/>
              <a:ext cx="322312" cy="95686"/>
            </a:xfrm>
            <a:custGeom>
              <a:avLst/>
              <a:gdLst>
                <a:gd name="T0" fmla="*/ 72 w 76"/>
                <a:gd name="T1" fmla="*/ 22 h 23"/>
                <a:gd name="T2" fmla="*/ 69 w 76"/>
                <a:gd name="T3" fmla="*/ 21 h 23"/>
                <a:gd name="T4" fmla="*/ 38 w 76"/>
                <a:gd name="T5" fmla="*/ 8 h 23"/>
                <a:gd name="T6" fmla="*/ 7 w 76"/>
                <a:gd name="T7" fmla="*/ 21 h 23"/>
                <a:gd name="T8" fmla="*/ 1 w 76"/>
                <a:gd name="T9" fmla="*/ 21 h 23"/>
                <a:gd name="T10" fmla="*/ 1 w 76"/>
                <a:gd name="T11" fmla="*/ 15 h 23"/>
                <a:gd name="T12" fmla="*/ 38 w 76"/>
                <a:gd name="T13" fmla="*/ 0 h 23"/>
                <a:gd name="T14" fmla="*/ 75 w 76"/>
                <a:gd name="T15" fmla="*/ 15 h 23"/>
                <a:gd name="T16" fmla="*/ 75 w 76"/>
                <a:gd name="T17" fmla="*/ 21 h 23"/>
                <a:gd name="T18" fmla="*/ 72 w 76"/>
                <a:gd name="T1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23">
                  <a:moveTo>
                    <a:pt x="72" y="22"/>
                  </a:moveTo>
                  <a:cubicBezTo>
                    <a:pt x="71" y="22"/>
                    <a:pt x="70" y="22"/>
                    <a:pt x="69" y="21"/>
                  </a:cubicBezTo>
                  <a:cubicBezTo>
                    <a:pt x="61" y="13"/>
                    <a:pt x="50" y="8"/>
                    <a:pt x="38" y="8"/>
                  </a:cubicBezTo>
                  <a:cubicBezTo>
                    <a:pt x="26" y="8"/>
                    <a:pt x="15" y="13"/>
                    <a:pt x="7" y="21"/>
                  </a:cubicBezTo>
                  <a:cubicBezTo>
                    <a:pt x="5" y="23"/>
                    <a:pt x="3" y="23"/>
                    <a:pt x="1" y="21"/>
                  </a:cubicBezTo>
                  <a:cubicBezTo>
                    <a:pt x="0" y="19"/>
                    <a:pt x="0" y="17"/>
                    <a:pt x="1" y="15"/>
                  </a:cubicBezTo>
                  <a:cubicBezTo>
                    <a:pt x="11" y="6"/>
                    <a:pt x="24" y="0"/>
                    <a:pt x="38" y="0"/>
                  </a:cubicBezTo>
                  <a:cubicBezTo>
                    <a:pt x="52" y="0"/>
                    <a:pt x="65" y="6"/>
                    <a:pt x="75" y="15"/>
                  </a:cubicBezTo>
                  <a:cubicBezTo>
                    <a:pt x="76" y="17"/>
                    <a:pt x="76" y="19"/>
                    <a:pt x="75" y="21"/>
                  </a:cubicBezTo>
                  <a:cubicBezTo>
                    <a:pt x="74" y="22"/>
                    <a:pt x="73" y="22"/>
                    <a:pt x="72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51" name="直接连接符 50"/>
          <p:cNvCxnSpPr/>
          <p:nvPr/>
        </p:nvCxnSpPr>
        <p:spPr>
          <a:xfrm flipV="1">
            <a:off x="7465847" y="2195639"/>
            <a:ext cx="677629" cy="68247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8144926" y="2191223"/>
            <a:ext cx="736764" cy="0"/>
          </a:xfrm>
          <a:prstGeom prst="line">
            <a:avLst/>
          </a:prstGeom>
          <a:ln w="19050">
            <a:solidFill>
              <a:schemeClr val="accent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 flipV="1">
            <a:off x="3757326" y="3444951"/>
            <a:ext cx="559844" cy="56384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3057569" y="3457613"/>
            <a:ext cx="697622" cy="0"/>
          </a:xfrm>
          <a:prstGeom prst="line">
            <a:avLst/>
          </a:prstGeom>
          <a:ln w="19050">
            <a:solidFill>
              <a:schemeClr val="accent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cxnSpLocks/>
            <a:endCxn id="69" idx="1"/>
          </p:cNvCxnSpPr>
          <p:nvPr/>
        </p:nvCxnSpPr>
        <p:spPr>
          <a:xfrm>
            <a:off x="6973121" y="6229989"/>
            <a:ext cx="1390153" cy="0"/>
          </a:xfrm>
          <a:prstGeom prst="line">
            <a:avLst/>
          </a:prstGeom>
          <a:ln w="19050">
            <a:solidFill>
              <a:schemeClr val="accent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478264" y="3114560"/>
            <a:ext cx="24144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spc="400" dirty="0">
                <a:solidFill>
                  <a:schemeClr val="tx1">
                    <a:lumMod val="50000"/>
                    <a:lumOff val="50000"/>
                  </a:schemeClr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输入植物名称，可以反馈植物的资料和图片</a:t>
            </a:r>
            <a:r>
              <a:rPr lang="zh-CN" altLang="en-US" dirty="0"/>
              <a:t>。</a:t>
            </a:r>
          </a:p>
        </p:txBody>
      </p:sp>
      <p:sp>
        <p:nvSpPr>
          <p:cNvPr id="71" name="矩形 70"/>
          <p:cNvSpPr/>
          <p:nvPr/>
        </p:nvSpPr>
        <p:spPr>
          <a:xfrm>
            <a:off x="9236081" y="1767653"/>
            <a:ext cx="2467186" cy="1346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50000"/>
                    <a:lumOff val="50000"/>
                  </a:schemeClr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上传</a:t>
            </a:r>
            <a:r>
              <a:rPr lang="en-US" altLang="zh-CN" sz="1400" spc="400" dirty="0">
                <a:solidFill>
                  <a:schemeClr val="tx1">
                    <a:lumMod val="50000"/>
                    <a:lumOff val="50000"/>
                  </a:schemeClr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/</a:t>
            </a:r>
            <a:r>
              <a:rPr lang="zh-CN" altLang="en-US" sz="1400" spc="400" dirty="0">
                <a:solidFill>
                  <a:schemeClr val="tx1">
                    <a:lumMod val="50000"/>
                    <a:lumOff val="50000"/>
                  </a:schemeClr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拍摄植物图片，可以反馈植物的名称和资料。</a:t>
            </a:r>
          </a:p>
          <a:p>
            <a:pPr>
              <a:lnSpc>
                <a:spcPct val="150000"/>
              </a:lnSpc>
            </a:pPr>
            <a:endParaRPr lang="zh-CN" altLang="en-US" sz="1400" spc="400" dirty="0">
              <a:solidFill>
                <a:schemeClr val="tx1">
                  <a:lumMod val="50000"/>
                  <a:lumOff val="50000"/>
                </a:schemeClr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B0E2542-7D24-458E-B8AE-B354FD915D74}"/>
              </a:ext>
            </a:extLst>
          </p:cNvPr>
          <p:cNvSpPr/>
          <p:nvPr/>
        </p:nvSpPr>
        <p:spPr>
          <a:xfrm>
            <a:off x="5116862" y="381393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三、产品目标</a:t>
            </a:r>
            <a:endParaRPr lang="en-US" altLang="zh-CN" sz="2400" b="1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05F69F8-D53F-4144-A371-67A961ADA7C5}"/>
              </a:ext>
            </a:extLst>
          </p:cNvPr>
          <p:cNvCxnSpPr>
            <a:cxnSpLocks/>
          </p:cNvCxnSpPr>
          <p:nvPr/>
        </p:nvCxnSpPr>
        <p:spPr>
          <a:xfrm>
            <a:off x="6306453" y="5783573"/>
            <a:ext cx="693879" cy="457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59F11920-A486-47AC-B570-4A9F70C39DA2}"/>
              </a:ext>
            </a:extLst>
          </p:cNvPr>
          <p:cNvSpPr/>
          <p:nvPr/>
        </p:nvSpPr>
        <p:spPr>
          <a:xfrm>
            <a:off x="8363274" y="5556535"/>
            <a:ext cx="2467186" cy="1346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400" dirty="0">
                <a:solidFill>
                  <a:schemeClr val="tx1">
                    <a:lumMod val="50000"/>
                    <a:lumOff val="50000"/>
                  </a:schemeClr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上传</a:t>
            </a:r>
            <a:r>
              <a:rPr lang="en-US" altLang="zh-CN" sz="1400" spc="400" dirty="0">
                <a:solidFill>
                  <a:schemeClr val="tx1">
                    <a:lumMod val="50000"/>
                    <a:lumOff val="50000"/>
                  </a:schemeClr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/</a:t>
            </a:r>
            <a:r>
              <a:rPr lang="zh-CN" altLang="en-US" sz="1400" spc="400" dirty="0">
                <a:solidFill>
                  <a:schemeClr val="tx1">
                    <a:lumMod val="50000"/>
                    <a:lumOff val="50000"/>
                  </a:schemeClr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拍摄植物图片，可以美化图片得到清晰的图片。</a:t>
            </a:r>
          </a:p>
          <a:p>
            <a:pPr>
              <a:lnSpc>
                <a:spcPct val="150000"/>
              </a:lnSpc>
            </a:pPr>
            <a:endParaRPr lang="zh-CN" altLang="en-US" sz="1400" spc="400" dirty="0">
              <a:solidFill>
                <a:schemeClr val="tx1">
                  <a:lumMod val="50000"/>
                  <a:lumOff val="50000"/>
                </a:schemeClr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pic>
        <p:nvPicPr>
          <p:cNvPr id="13" name="5">
            <a:hlinkClick r:id="" action="ppaction://media"/>
            <a:extLst>
              <a:ext uri="{FF2B5EF4-FFF2-40B4-BE49-F238E27FC236}">
                <a16:creationId xmlns:a16="http://schemas.microsoft.com/office/drawing/2014/main" id="{967E9049-0AD1-4B86-8868-4DAE5B4ABA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30013" y="6407150"/>
            <a:ext cx="609600" cy="609600"/>
          </a:xfrm>
          <a:prstGeom prst="rect">
            <a:avLst/>
          </a:prstGeom>
        </p:spPr>
      </p:pic>
      <p:pic>
        <p:nvPicPr>
          <p:cNvPr id="15" name="音频 14">
            <a:hlinkClick r:id="" action="ppaction://media"/>
            <a:extLst>
              <a:ext uri="{FF2B5EF4-FFF2-40B4-BE49-F238E27FC236}">
                <a16:creationId xmlns:a16="http://schemas.microsoft.com/office/drawing/2014/main" id="{01AE0311-926D-451F-A347-40EFB5AD9FE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1244">
        <p:random/>
      </p:transition>
    </mc:Choice>
    <mc:Fallback>
      <p:transition spd="slow" advTm="2124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5" objId="13"/>
        <p14:stopEvt time="19688" objId="1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/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价值主张设计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B590DEF4-4B73-4EAA-B41A-7BE1823FA3A3}"/>
              </a:ext>
            </a:extLst>
          </p:cNvPr>
          <p:cNvSpPr txBox="1"/>
          <p:nvPr/>
        </p:nvSpPr>
        <p:spPr>
          <a:xfrm>
            <a:off x="690333" y="1577563"/>
            <a:ext cx="31743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四、用户痛点</a:t>
            </a:r>
            <a:endParaRPr lang="en-US" altLang="zh-CN" sz="3200" b="1" dirty="0"/>
          </a:p>
          <a:p>
            <a:endParaRPr lang="en-US" altLang="zh-CN" sz="3200" b="1" dirty="0"/>
          </a:p>
          <a:p>
            <a:endParaRPr lang="en-US" altLang="zh-CN" sz="3200" b="1" dirty="0"/>
          </a:p>
        </p:txBody>
      </p:sp>
      <p:sp>
        <p:nvSpPr>
          <p:cNvPr id="15" name="iŝ1ïdê">
            <a:extLst>
              <a:ext uri="{FF2B5EF4-FFF2-40B4-BE49-F238E27FC236}">
                <a16:creationId xmlns:a16="http://schemas.microsoft.com/office/drawing/2014/main" id="{DE607DC4-4888-440F-BB0E-54DD4F967F8E}"/>
              </a:ext>
            </a:extLst>
          </p:cNvPr>
          <p:cNvSpPr/>
          <p:nvPr/>
        </p:nvSpPr>
        <p:spPr>
          <a:xfrm>
            <a:off x="2250578" y="2753909"/>
            <a:ext cx="511424" cy="511426"/>
          </a:xfrm>
          <a:custGeom>
            <a:avLst/>
            <a:gdLst>
              <a:gd name="connsiteX0" fmla="*/ 0 w 670873"/>
              <a:gd name="connsiteY0" fmla="*/ 335437 h 670873"/>
              <a:gd name="connsiteX1" fmla="*/ 335437 w 670873"/>
              <a:gd name="connsiteY1" fmla="*/ 0 h 670873"/>
              <a:gd name="connsiteX2" fmla="*/ 670874 w 670873"/>
              <a:gd name="connsiteY2" fmla="*/ 335437 h 670873"/>
              <a:gd name="connsiteX3" fmla="*/ 335437 w 670873"/>
              <a:gd name="connsiteY3" fmla="*/ 670874 h 670873"/>
              <a:gd name="connsiteX4" fmla="*/ 0 w 670873"/>
              <a:gd name="connsiteY4" fmla="*/ 335437 h 67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873" h="670873">
                <a:moveTo>
                  <a:pt x="0" y="335437"/>
                </a:moveTo>
                <a:cubicBezTo>
                  <a:pt x="0" y="150180"/>
                  <a:pt x="150180" y="0"/>
                  <a:pt x="335437" y="0"/>
                </a:cubicBezTo>
                <a:cubicBezTo>
                  <a:pt x="520694" y="0"/>
                  <a:pt x="670874" y="150180"/>
                  <a:pt x="670874" y="335437"/>
                </a:cubicBezTo>
                <a:cubicBezTo>
                  <a:pt x="670874" y="520694"/>
                  <a:pt x="520694" y="670874"/>
                  <a:pt x="335437" y="670874"/>
                </a:cubicBezTo>
                <a:cubicBezTo>
                  <a:pt x="150180" y="670874"/>
                  <a:pt x="0" y="520694"/>
                  <a:pt x="0" y="335437"/>
                </a:cubicBezTo>
                <a:close/>
              </a:path>
            </a:pathLst>
          </a:cu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240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16" name="îśḷide">
            <a:extLst>
              <a:ext uri="{FF2B5EF4-FFF2-40B4-BE49-F238E27FC236}">
                <a16:creationId xmlns:a16="http://schemas.microsoft.com/office/drawing/2014/main" id="{66F6FA4C-8807-4F0B-82BF-6D08D34E7A65}"/>
              </a:ext>
            </a:extLst>
          </p:cNvPr>
          <p:cNvSpPr/>
          <p:nvPr/>
        </p:nvSpPr>
        <p:spPr bwMode="auto">
          <a:xfrm>
            <a:off x="2391247" y="2872019"/>
            <a:ext cx="230087" cy="275204"/>
          </a:xfrm>
          <a:custGeom>
            <a:avLst/>
            <a:gdLst>
              <a:gd name="connsiteX0" fmla="*/ 258823 w 506313"/>
              <a:gd name="connsiteY0" fmla="*/ 278875 h 605593"/>
              <a:gd name="connsiteX1" fmla="*/ 303122 w 506313"/>
              <a:gd name="connsiteY1" fmla="*/ 278875 h 605593"/>
              <a:gd name="connsiteX2" fmla="*/ 347513 w 506313"/>
              <a:gd name="connsiteY2" fmla="*/ 278875 h 605593"/>
              <a:gd name="connsiteX3" fmla="*/ 506313 w 506313"/>
              <a:gd name="connsiteY3" fmla="*/ 438167 h 605593"/>
              <a:gd name="connsiteX4" fmla="*/ 506313 w 506313"/>
              <a:gd name="connsiteY4" fmla="*/ 565747 h 605593"/>
              <a:gd name="connsiteX5" fmla="*/ 308339 w 506313"/>
              <a:gd name="connsiteY5" fmla="*/ 605593 h 605593"/>
              <a:gd name="connsiteX6" fmla="*/ 297265 w 506313"/>
              <a:gd name="connsiteY6" fmla="*/ 605593 h 605593"/>
              <a:gd name="connsiteX7" fmla="*/ 99291 w 506313"/>
              <a:gd name="connsiteY7" fmla="*/ 565747 h 605593"/>
              <a:gd name="connsiteX8" fmla="*/ 99291 w 506313"/>
              <a:gd name="connsiteY8" fmla="*/ 525170 h 605593"/>
              <a:gd name="connsiteX9" fmla="*/ 190910 w 506313"/>
              <a:gd name="connsiteY9" fmla="*/ 567941 h 605593"/>
              <a:gd name="connsiteX10" fmla="*/ 232280 w 506313"/>
              <a:gd name="connsiteY10" fmla="*/ 559807 h 605593"/>
              <a:gd name="connsiteX11" fmla="*/ 269898 w 506313"/>
              <a:gd name="connsiteY11" fmla="*/ 538422 h 605593"/>
              <a:gd name="connsiteX12" fmla="*/ 288386 w 506313"/>
              <a:gd name="connsiteY12" fmla="*/ 450688 h 605593"/>
              <a:gd name="connsiteX13" fmla="*/ 251501 w 506313"/>
              <a:gd name="connsiteY13" fmla="*/ 393843 h 605593"/>
              <a:gd name="connsiteX14" fmla="*/ 197500 w 506313"/>
              <a:gd name="connsiteY14" fmla="*/ 364416 h 605593"/>
              <a:gd name="connsiteX15" fmla="*/ 162079 w 506313"/>
              <a:gd name="connsiteY15" fmla="*/ 375474 h 605593"/>
              <a:gd name="connsiteX16" fmla="*/ 160614 w 506313"/>
              <a:gd name="connsiteY16" fmla="*/ 376205 h 605593"/>
              <a:gd name="connsiteX17" fmla="*/ 135536 w 506313"/>
              <a:gd name="connsiteY17" fmla="*/ 337090 h 605593"/>
              <a:gd name="connsiteX18" fmla="*/ 258823 w 506313"/>
              <a:gd name="connsiteY18" fmla="*/ 278875 h 605593"/>
              <a:gd name="connsiteX19" fmla="*/ 73299 w 506313"/>
              <a:gd name="connsiteY19" fmla="*/ 194736 h 605593"/>
              <a:gd name="connsiteX20" fmla="*/ 90425 w 506313"/>
              <a:gd name="connsiteY20" fmla="*/ 206581 h 605593"/>
              <a:gd name="connsiteX21" fmla="*/ 127401 w 506313"/>
              <a:gd name="connsiteY21" fmla="*/ 263330 h 605593"/>
              <a:gd name="connsiteX22" fmla="*/ 119255 w 506313"/>
              <a:gd name="connsiteY22" fmla="*/ 300979 h 605593"/>
              <a:gd name="connsiteX23" fmla="*/ 102232 w 506313"/>
              <a:gd name="connsiteY23" fmla="*/ 311305 h 605593"/>
              <a:gd name="connsiteX24" fmla="*/ 97839 w 506313"/>
              <a:gd name="connsiteY24" fmla="*/ 341553 h 605593"/>
              <a:gd name="connsiteX25" fmla="*/ 140671 w 506313"/>
              <a:gd name="connsiteY25" fmla="*/ 407897 h 605593"/>
              <a:gd name="connsiteX26" fmla="*/ 170233 w 506313"/>
              <a:gd name="connsiteY26" fmla="*/ 416030 h 605593"/>
              <a:gd name="connsiteX27" fmla="*/ 185701 w 506313"/>
              <a:gd name="connsiteY27" fmla="*/ 405703 h 605593"/>
              <a:gd name="connsiteX28" fmla="*/ 223408 w 506313"/>
              <a:gd name="connsiteY28" fmla="*/ 413745 h 605593"/>
              <a:gd name="connsiteX29" fmla="*/ 260291 w 506313"/>
              <a:gd name="connsiteY29" fmla="*/ 470585 h 605593"/>
              <a:gd name="connsiteX30" fmla="*/ 252238 w 506313"/>
              <a:gd name="connsiteY30" fmla="*/ 508143 h 605593"/>
              <a:gd name="connsiteX31" fmla="*/ 221211 w 506313"/>
              <a:gd name="connsiteY31" fmla="*/ 525871 h 605593"/>
              <a:gd name="connsiteX32" fmla="*/ 60131 w 506313"/>
              <a:gd name="connsiteY32" fmla="*/ 412283 h 605593"/>
              <a:gd name="connsiteX33" fmla="*/ 23248 w 506313"/>
              <a:gd name="connsiteY33" fmla="*/ 220563 h 605593"/>
              <a:gd name="connsiteX34" fmla="*/ 52810 w 506313"/>
              <a:gd name="connsiteY34" fmla="*/ 198448 h 605593"/>
              <a:gd name="connsiteX35" fmla="*/ 73299 w 506313"/>
              <a:gd name="connsiteY35" fmla="*/ 194736 h 605593"/>
              <a:gd name="connsiteX36" fmla="*/ 302449 w 506313"/>
              <a:gd name="connsiteY36" fmla="*/ 0 h 605593"/>
              <a:gd name="connsiteX37" fmla="*/ 426503 w 506313"/>
              <a:gd name="connsiteY37" fmla="*/ 123949 h 605593"/>
              <a:gd name="connsiteX38" fmla="*/ 302449 w 506313"/>
              <a:gd name="connsiteY38" fmla="*/ 247898 h 605593"/>
              <a:gd name="connsiteX39" fmla="*/ 178395 w 506313"/>
              <a:gd name="connsiteY39" fmla="*/ 123949 h 605593"/>
              <a:gd name="connsiteX40" fmla="*/ 302449 w 506313"/>
              <a:gd name="connsiteY4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06313" h="605593">
                <a:moveTo>
                  <a:pt x="258823" y="278875"/>
                </a:moveTo>
                <a:lnTo>
                  <a:pt x="303122" y="278875"/>
                </a:lnTo>
                <a:lnTo>
                  <a:pt x="347513" y="278875"/>
                </a:lnTo>
                <a:cubicBezTo>
                  <a:pt x="434647" y="278875"/>
                  <a:pt x="506313" y="350342"/>
                  <a:pt x="506313" y="438167"/>
                </a:cubicBezTo>
                <a:lnTo>
                  <a:pt x="506313" y="565747"/>
                </a:lnTo>
                <a:cubicBezTo>
                  <a:pt x="506313" y="565747"/>
                  <a:pt x="433183" y="605593"/>
                  <a:pt x="308339" y="605593"/>
                </a:cubicBezTo>
                <a:lnTo>
                  <a:pt x="297265" y="605593"/>
                </a:lnTo>
                <a:cubicBezTo>
                  <a:pt x="159882" y="605593"/>
                  <a:pt x="99291" y="565747"/>
                  <a:pt x="99291" y="565747"/>
                </a:cubicBezTo>
                <a:lnTo>
                  <a:pt x="99291" y="525170"/>
                </a:lnTo>
                <a:cubicBezTo>
                  <a:pt x="126658" y="550942"/>
                  <a:pt x="156953" y="567941"/>
                  <a:pt x="190910" y="567941"/>
                </a:cubicBezTo>
                <a:cubicBezTo>
                  <a:pt x="204914" y="567941"/>
                  <a:pt x="219009" y="565747"/>
                  <a:pt x="232280" y="559807"/>
                </a:cubicBezTo>
                <a:cubicBezTo>
                  <a:pt x="247748" y="553958"/>
                  <a:pt x="265505" y="541438"/>
                  <a:pt x="269898" y="538422"/>
                </a:cubicBezTo>
                <a:cubicBezTo>
                  <a:pt x="299461" y="519230"/>
                  <a:pt x="307607" y="480206"/>
                  <a:pt x="288386" y="450688"/>
                </a:cubicBezTo>
                <a:lnTo>
                  <a:pt x="251501" y="393843"/>
                </a:lnTo>
                <a:cubicBezTo>
                  <a:pt x="239602" y="375474"/>
                  <a:pt x="219009" y="364416"/>
                  <a:pt x="197500" y="364416"/>
                </a:cubicBezTo>
                <a:cubicBezTo>
                  <a:pt x="184961" y="364416"/>
                  <a:pt x="173154" y="368071"/>
                  <a:pt x="162079" y="375474"/>
                </a:cubicBezTo>
                <a:lnTo>
                  <a:pt x="160614" y="376205"/>
                </a:lnTo>
                <a:lnTo>
                  <a:pt x="135536" y="337090"/>
                </a:lnTo>
                <a:cubicBezTo>
                  <a:pt x="165008" y="301722"/>
                  <a:pt x="209398" y="278875"/>
                  <a:pt x="258823" y="278875"/>
                </a:cubicBezTo>
                <a:close/>
                <a:moveTo>
                  <a:pt x="73299" y="194736"/>
                </a:moveTo>
                <a:cubicBezTo>
                  <a:pt x="80129" y="196209"/>
                  <a:pt x="86398" y="200276"/>
                  <a:pt x="90425" y="206581"/>
                </a:cubicBezTo>
                <a:lnTo>
                  <a:pt x="127401" y="263330"/>
                </a:lnTo>
                <a:cubicBezTo>
                  <a:pt x="135546" y="275849"/>
                  <a:pt x="131794" y="292846"/>
                  <a:pt x="119255" y="300979"/>
                </a:cubicBezTo>
                <a:lnTo>
                  <a:pt x="102232" y="311305"/>
                </a:lnTo>
                <a:cubicBezTo>
                  <a:pt x="93446" y="317154"/>
                  <a:pt x="91158" y="331958"/>
                  <a:pt x="97839" y="341553"/>
                </a:cubicBezTo>
                <a:lnTo>
                  <a:pt x="140671" y="407897"/>
                </a:lnTo>
                <a:cubicBezTo>
                  <a:pt x="147353" y="417492"/>
                  <a:pt x="159891" y="421147"/>
                  <a:pt x="170233" y="416030"/>
                </a:cubicBezTo>
                <a:lnTo>
                  <a:pt x="185701" y="405703"/>
                </a:lnTo>
                <a:cubicBezTo>
                  <a:pt x="200527" y="395377"/>
                  <a:pt x="215995" y="402688"/>
                  <a:pt x="223408" y="413745"/>
                </a:cubicBezTo>
                <a:lnTo>
                  <a:pt x="260291" y="470585"/>
                </a:lnTo>
                <a:cubicBezTo>
                  <a:pt x="268437" y="483104"/>
                  <a:pt x="264776" y="500102"/>
                  <a:pt x="252238" y="508143"/>
                </a:cubicBezTo>
                <a:cubicBezTo>
                  <a:pt x="252238" y="508143"/>
                  <a:pt x="234482" y="520754"/>
                  <a:pt x="221211" y="525871"/>
                </a:cubicBezTo>
                <a:cubicBezTo>
                  <a:pt x="168037" y="548717"/>
                  <a:pt x="119255" y="504488"/>
                  <a:pt x="60131" y="412283"/>
                </a:cubicBezTo>
                <a:cubicBezTo>
                  <a:pt x="367" y="320901"/>
                  <a:pt x="-20317" y="261867"/>
                  <a:pt x="23248" y="220563"/>
                </a:cubicBezTo>
                <a:cubicBezTo>
                  <a:pt x="33590" y="210236"/>
                  <a:pt x="52810" y="198448"/>
                  <a:pt x="52810" y="198448"/>
                </a:cubicBezTo>
                <a:cubicBezTo>
                  <a:pt x="59079" y="194382"/>
                  <a:pt x="66469" y="193262"/>
                  <a:pt x="73299" y="194736"/>
                </a:cubicBezTo>
                <a:close/>
                <a:moveTo>
                  <a:pt x="302449" y="0"/>
                </a:moveTo>
                <a:cubicBezTo>
                  <a:pt x="370962" y="0"/>
                  <a:pt x="426503" y="55494"/>
                  <a:pt x="426503" y="123949"/>
                </a:cubicBezTo>
                <a:cubicBezTo>
                  <a:pt x="426503" y="192404"/>
                  <a:pt x="370962" y="247898"/>
                  <a:pt x="302449" y="247898"/>
                </a:cubicBezTo>
                <a:cubicBezTo>
                  <a:pt x="233936" y="247898"/>
                  <a:pt x="178395" y="192404"/>
                  <a:pt x="178395" y="123949"/>
                </a:cubicBezTo>
                <a:cubicBezTo>
                  <a:pt x="178395" y="55494"/>
                  <a:pt x="233936" y="0"/>
                  <a:pt x="3024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 fontScale="7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17" name="íṡľïḑé">
            <a:extLst>
              <a:ext uri="{FF2B5EF4-FFF2-40B4-BE49-F238E27FC236}">
                <a16:creationId xmlns:a16="http://schemas.microsoft.com/office/drawing/2014/main" id="{A99421DD-B71F-4531-A68E-A835453AA91C}"/>
              </a:ext>
            </a:extLst>
          </p:cNvPr>
          <p:cNvSpPr/>
          <p:nvPr/>
        </p:nvSpPr>
        <p:spPr>
          <a:xfrm>
            <a:off x="2250578" y="4712590"/>
            <a:ext cx="511424" cy="511426"/>
          </a:xfrm>
          <a:custGeom>
            <a:avLst/>
            <a:gdLst>
              <a:gd name="connsiteX0" fmla="*/ 0 w 670873"/>
              <a:gd name="connsiteY0" fmla="*/ 335437 h 670873"/>
              <a:gd name="connsiteX1" fmla="*/ 335437 w 670873"/>
              <a:gd name="connsiteY1" fmla="*/ 0 h 670873"/>
              <a:gd name="connsiteX2" fmla="*/ 670874 w 670873"/>
              <a:gd name="connsiteY2" fmla="*/ 335437 h 670873"/>
              <a:gd name="connsiteX3" fmla="*/ 335437 w 670873"/>
              <a:gd name="connsiteY3" fmla="*/ 670874 h 670873"/>
              <a:gd name="connsiteX4" fmla="*/ 0 w 670873"/>
              <a:gd name="connsiteY4" fmla="*/ 335437 h 67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873" h="670873">
                <a:moveTo>
                  <a:pt x="0" y="335437"/>
                </a:moveTo>
                <a:cubicBezTo>
                  <a:pt x="0" y="150180"/>
                  <a:pt x="150180" y="0"/>
                  <a:pt x="335437" y="0"/>
                </a:cubicBezTo>
                <a:cubicBezTo>
                  <a:pt x="520694" y="0"/>
                  <a:pt x="670874" y="150180"/>
                  <a:pt x="670874" y="335437"/>
                </a:cubicBezTo>
                <a:cubicBezTo>
                  <a:pt x="670874" y="520694"/>
                  <a:pt x="520694" y="670874"/>
                  <a:pt x="335437" y="670874"/>
                </a:cubicBezTo>
                <a:cubicBezTo>
                  <a:pt x="150180" y="670874"/>
                  <a:pt x="0" y="520694"/>
                  <a:pt x="0" y="335437"/>
                </a:cubicBezTo>
                <a:close/>
              </a:path>
            </a:pathLst>
          </a:cu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240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18" name="îṥļîḍê">
            <a:extLst>
              <a:ext uri="{FF2B5EF4-FFF2-40B4-BE49-F238E27FC236}">
                <a16:creationId xmlns:a16="http://schemas.microsoft.com/office/drawing/2014/main" id="{46CE8AF0-BC40-46AA-AAF1-075600C2D420}"/>
              </a:ext>
            </a:extLst>
          </p:cNvPr>
          <p:cNvSpPr/>
          <p:nvPr/>
        </p:nvSpPr>
        <p:spPr bwMode="auto">
          <a:xfrm>
            <a:off x="2416998" y="4830701"/>
            <a:ext cx="178584" cy="275204"/>
          </a:xfrm>
          <a:custGeom>
            <a:avLst/>
            <a:gdLst>
              <a:gd name="T0" fmla="*/ 4077 w 4232"/>
              <a:gd name="T1" fmla="*/ 0 h 6533"/>
              <a:gd name="T2" fmla="*/ 160 w 4232"/>
              <a:gd name="T3" fmla="*/ 0 h 6533"/>
              <a:gd name="T4" fmla="*/ 0 w 4232"/>
              <a:gd name="T5" fmla="*/ 160 h 6533"/>
              <a:gd name="T6" fmla="*/ 0 w 4232"/>
              <a:gd name="T7" fmla="*/ 6373 h 6533"/>
              <a:gd name="T8" fmla="*/ 160 w 4232"/>
              <a:gd name="T9" fmla="*/ 6533 h 6533"/>
              <a:gd name="T10" fmla="*/ 4072 w 4232"/>
              <a:gd name="T11" fmla="*/ 6533 h 6533"/>
              <a:gd name="T12" fmla="*/ 4232 w 4232"/>
              <a:gd name="T13" fmla="*/ 6373 h 6533"/>
              <a:gd name="T14" fmla="*/ 4232 w 4232"/>
              <a:gd name="T15" fmla="*/ 160 h 6533"/>
              <a:gd name="T16" fmla="*/ 4077 w 4232"/>
              <a:gd name="T17" fmla="*/ 0 h 6533"/>
              <a:gd name="T18" fmla="*/ 1684 w 4232"/>
              <a:gd name="T19" fmla="*/ 332 h 6533"/>
              <a:gd name="T20" fmla="*/ 2554 w 4232"/>
              <a:gd name="T21" fmla="*/ 332 h 6533"/>
              <a:gd name="T22" fmla="*/ 2689 w 4232"/>
              <a:gd name="T23" fmla="*/ 467 h 6533"/>
              <a:gd name="T24" fmla="*/ 2554 w 4232"/>
              <a:gd name="T25" fmla="*/ 601 h 6533"/>
              <a:gd name="T26" fmla="*/ 1684 w 4232"/>
              <a:gd name="T27" fmla="*/ 601 h 6533"/>
              <a:gd name="T28" fmla="*/ 1549 w 4232"/>
              <a:gd name="T29" fmla="*/ 467 h 6533"/>
              <a:gd name="T30" fmla="*/ 1684 w 4232"/>
              <a:gd name="T31" fmla="*/ 332 h 6533"/>
              <a:gd name="T32" fmla="*/ 2118 w 4232"/>
              <a:gd name="T33" fmla="*/ 6099 h 6533"/>
              <a:gd name="T34" fmla="*/ 1725 w 4232"/>
              <a:gd name="T35" fmla="*/ 5705 h 6533"/>
              <a:gd name="T36" fmla="*/ 2118 w 4232"/>
              <a:gd name="T37" fmla="*/ 5312 h 6533"/>
              <a:gd name="T38" fmla="*/ 2512 w 4232"/>
              <a:gd name="T39" fmla="*/ 5705 h 6533"/>
              <a:gd name="T40" fmla="*/ 2118 w 4232"/>
              <a:gd name="T41" fmla="*/ 6099 h 6533"/>
              <a:gd name="T42" fmla="*/ 3714 w 4232"/>
              <a:gd name="T43" fmla="*/ 4813 h 6533"/>
              <a:gd name="T44" fmla="*/ 522 w 4232"/>
              <a:gd name="T45" fmla="*/ 4813 h 6533"/>
              <a:gd name="T46" fmla="*/ 522 w 4232"/>
              <a:gd name="T47" fmla="*/ 984 h 6533"/>
              <a:gd name="T48" fmla="*/ 3709 w 4232"/>
              <a:gd name="T49" fmla="*/ 984 h 6533"/>
              <a:gd name="T50" fmla="*/ 3709 w 4232"/>
              <a:gd name="T51" fmla="*/ 4813 h 6533"/>
              <a:gd name="T52" fmla="*/ 3714 w 4232"/>
              <a:gd name="T53" fmla="*/ 4813 h 6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232" h="6533">
                <a:moveTo>
                  <a:pt x="4077" y="0"/>
                </a:moveTo>
                <a:lnTo>
                  <a:pt x="160" y="0"/>
                </a:lnTo>
                <a:cubicBezTo>
                  <a:pt x="72" y="0"/>
                  <a:pt x="0" y="72"/>
                  <a:pt x="0" y="160"/>
                </a:cubicBezTo>
                <a:lnTo>
                  <a:pt x="0" y="6373"/>
                </a:lnTo>
                <a:cubicBezTo>
                  <a:pt x="0" y="6461"/>
                  <a:pt x="72" y="6533"/>
                  <a:pt x="160" y="6533"/>
                </a:cubicBezTo>
                <a:lnTo>
                  <a:pt x="4072" y="6533"/>
                </a:lnTo>
                <a:cubicBezTo>
                  <a:pt x="4160" y="6533"/>
                  <a:pt x="4232" y="6461"/>
                  <a:pt x="4232" y="6373"/>
                </a:cubicBezTo>
                <a:lnTo>
                  <a:pt x="4232" y="160"/>
                </a:lnTo>
                <a:cubicBezTo>
                  <a:pt x="4232" y="72"/>
                  <a:pt x="4165" y="0"/>
                  <a:pt x="4077" y="0"/>
                </a:cubicBezTo>
                <a:close/>
                <a:moveTo>
                  <a:pt x="1684" y="332"/>
                </a:moveTo>
                <a:lnTo>
                  <a:pt x="2554" y="332"/>
                </a:lnTo>
                <a:cubicBezTo>
                  <a:pt x="2626" y="332"/>
                  <a:pt x="2689" y="389"/>
                  <a:pt x="2689" y="467"/>
                </a:cubicBezTo>
                <a:cubicBezTo>
                  <a:pt x="2689" y="544"/>
                  <a:pt x="2632" y="601"/>
                  <a:pt x="2554" y="601"/>
                </a:cubicBezTo>
                <a:lnTo>
                  <a:pt x="1684" y="601"/>
                </a:lnTo>
                <a:cubicBezTo>
                  <a:pt x="1612" y="601"/>
                  <a:pt x="1549" y="544"/>
                  <a:pt x="1549" y="467"/>
                </a:cubicBezTo>
                <a:cubicBezTo>
                  <a:pt x="1549" y="389"/>
                  <a:pt x="1610" y="332"/>
                  <a:pt x="1684" y="332"/>
                </a:cubicBezTo>
                <a:close/>
                <a:moveTo>
                  <a:pt x="2118" y="6099"/>
                </a:moveTo>
                <a:cubicBezTo>
                  <a:pt x="1901" y="6099"/>
                  <a:pt x="1725" y="5923"/>
                  <a:pt x="1725" y="5705"/>
                </a:cubicBezTo>
                <a:cubicBezTo>
                  <a:pt x="1725" y="5488"/>
                  <a:pt x="1901" y="5312"/>
                  <a:pt x="2118" y="5312"/>
                </a:cubicBezTo>
                <a:cubicBezTo>
                  <a:pt x="2336" y="5312"/>
                  <a:pt x="2512" y="5488"/>
                  <a:pt x="2512" y="5705"/>
                </a:cubicBezTo>
                <a:cubicBezTo>
                  <a:pt x="2512" y="5921"/>
                  <a:pt x="2336" y="6099"/>
                  <a:pt x="2118" y="6099"/>
                </a:cubicBezTo>
                <a:close/>
                <a:moveTo>
                  <a:pt x="3714" y="4813"/>
                </a:moveTo>
                <a:lnTo>
                  <a:pt x="522" y="4813"/>
                </a:lnTo>
                <a:lnTo>
                  <a:pt x="522" y="984"/>
                </a:lnTo>
                <a:lnTo>
                  <a:pt x="3709" y="984"/>
                </a:lnTo>
                <a:lnTo>
                  <a:pt x="3709" y="4813"/>
                </a:lnTo>
                <a:lnTo>
                  <a:pt x="3714" y="48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 fontScale="7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19" name="i$1îḓe">
            <a:extLst>
              <a:ext uri="{FF2B5EF4-FFF2-40B4-BE49-F238E27FC236}">
                <a16:creationId xmlns:a16="http://schemas.microsoft.com/office/drawing/2014/main" id="{137A2B23-0765-41B6-B893-F484216470B4}"/>
              </a:ext>
            </a:extLst>
          </p:cNvPr>
          <p:cNvSpPr/>
          <p:nvPr/>
        </p:nvSpPr>
        <p:spPr>
          <a:xfrm>
            <a:off x="7935102" y="2754101"/>
            <a:ext cx="511424" cy="511426"/>
          </a:xfrm>
          <a:custGeom>
            <a:avLst/>
            <a:gdLst>
              <a:gd name="connsiteX0" fmla="*/ 0 w 670873"/>
              <a:gd name="connsiteY0" fmla="*/ 335437 h 670873"/>
              <a:gd name="connsiteX1" fmla="*/ 335437 w 670873"/>
              <a:gd name="connsiteY1" fmla="*/ 0 h 670873"/>
              <a:gd name="connsiteX2" fmla="*/ 670874 w 670873"/>
              <a:gd name="connsiteY2" fmla="*/ 335437 h 670873"/>
              <a:gd name="connsiteX3" fmla="*/ 335437 w 670873"/>
              <a:gd name="connsiteY3" fmla="*/ 670874 h 670873"/>
              <a:gd name="connsiteX4" fmla="*/ 0 w 670873"/>
              <a:gd name="connsiteY4" fmla="*/ 335437 h 67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873" h="670873">
                <a:moveTo>
                  <a:pt x="0" y="335437"/>
                </a:moveTo>
                <a:cubicBezTo>
                  <a:pt x="0" y="150180"/>
                  <a:pt x="150180" y="0"/>
                  <a:pt x="335437" y="0"/>
                </a:cubicBezTo>
                <a:cubicBezTo>
                  <a:pt x="520694" y="0"/>
                  <a:pt x="670874" y="150180"/>
                  <a:pt x="670874" y="335437"/>
                </a:cubicBezTo>
                <a:cubicBezTo>
                  <a:pt x="670874" y="520694"/>
                  <a:pt x="520694" y="670874"/>
                  <a:pt x="335437" y="670874"/>
                </a:cubicBezTo>
                <a:cubicBezTo>
                  <a:pt x="150180" y="670874"/>
                  <a:pt x="0" y="520694"/>
                  <a:pt x="0" y="335437"/>
                </a:cubicBezTo>
                <a:close/>
              </a:path>
            </a:pathLst>
          </a:cu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240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20" name="îsḷiḍé">
            <a:extLst>
              <a:ext uri="{FF2B5EF4-FFF2-40B4-BE49-F238E27FC236}">
                <a16:creationId xmlns:a16="http://schemas.microsoft.com/office/drawing/2014/main" id="{9E36101B-4A4F-4C3F-96D8-EE1D0DA537A4}"/>
              </a:ext>
            </a:extLst>
          </p:cNvPr>
          <p:cNvSpPr/>
          <p:nvPr/>
        </p:nvSpPr>
        <p:spPr bwMode="auto">
          <a:xfrm>
            <a:off x="8053212" y="2872403"/>
            <a:ext cx="275204" cy="274820"/>
          </a:xfrm>
          <a:custGeom>
            <a:avLst/>
            <a:gdLst>
              <a:gd name="connsiteX0" fmla="*/ 303432 w 606933"/>
              <a:gd name="connsiteY0" fmla="*/ 462698 h 606088"/>
              <a:gd name="connsiteX1" fmla="*/ 375127 w 606933"/>
              <a:gd name="connsiteY1" fmla="*/ 534393 h 606088"/>
              <a:gd name="connsiteX2" fmla="*/ 303432 w 606933"/>
              <a:gd name="connsiteY2" fmla="*/ 606088 h 606088"/>
              <a:gd name="connsiteX3" fmla="*/ 231737 w 606933"/>
              <a:gd name="connsiteY3" fmla="*/ 534393 h 606088"/>
              <a:gd name="connsiteX4" fmla="*/ 303432 w 606933"/>
              <a:gd name="connsiteY4" fmla="*/ 462698 h 606088"/>
              <a:gd name="connsiteX5" fmla="*/ 303467 w 606933"/>
              <a:gd name="connsiteY5" fmla="*/ 386134 h 606088"/>
              <a:gd name="connsiteX6" fmla="*/ 423957 w 606933"/>
              <a:gd name="connsiteY6" fmla="*/ 437067 h 606088"/>
              <a:gd name="connsiteX7" fmla="*/ 405850 w 606933"/>
              <a:gd name="connsiteY7" fmla="*/ 454653 h 606088"/>
              <a:gd name="connsiteX8" fmla="*/ 303467 w 606933"/>
              <a:gd name="connsiteY8" fmla="*/ 411312 h 606088"/>
              <a:gd name="connsiteX9" fmla="*/ 201084 w 606933"/>
              <a:gd name="connsiteY9" fmla="*/ 454653 h 606088"/>
              <a:gd name="connsiteX10" fmla="*/ 182976 w 606933"/>
              <a:gd name="connsiteY10" fmla="*/ 437067 h 606088"/>
              <a:gd name="connsiteX11" fmla="*/ 303467 w 606933"/>
              <a:gd name="connsiteY11" fmla="*/ 386134 h 606088"/>
              <a:gd name="connsiteX12" fmla="*/ 303479 w 606933"/>
              <a:gd name="connsiteY12" fmla="*/ 306677 h 606088"/>
              <a:gd name="connsiteX13" fmla="*/ 398522 w 606933"/>
              <a:gd name="connsiteY13" fmla="*/ 325726 h 606088"/>
              <a:gd name="connsiteX14" fmla="*/ 478927 w 606933"/>
              <a:gd name="connsiteY14" fmla="*/ 380852 h 606088"/>
              <a:gd name="connsiteX15" fmla="*/ 460824 w 606933"/>
              <a:gd name="connsiteY15" fmla="*/ 398554 h 606088"/>
              <a:gd name="connsiteX16" fmla="*/ 388700 w 606933"/>
              <a:gd name="connsiteY16" fmla="*/ 349008 h 606088"/>
              <a:gd name="connsiteX17" fmla="*/ 218259 w 606933"/>
              <a:gd name="connsiteY17" fmla="*/ 349008 h 606088"/>
              <a:gd name="connsiteX18" fmla="*/ 146039 w 606933"/>
              <a:gd name="connsiteY18" fmla="*/ 398554 h 606088"/>
              <a:gd name="connsiteX19" fmla="*/ 127935 w 606933"/>
              <a:gd name="connsiteY19" fmla="*/ 380852 h 606088"/>
              <a:gd name="connsiteX20" fmla="*/ 208437 w 606933"/>
              <a:gd name="connsiteY20" fmla="*/ 325726 h 606088"/>
              <a:gd name="connsiteX21" fmla="*/ 303479 w 606933"/>
              <a:gd name="connsiteY21" fmla="*/ 306677 h 606088"/>
              <a:gd name="connsiteX22" fmla="*/ 303467 w 606933"/>
              <a:gd name="connsiteY22" fmla="*/ 227080 h 606088"/>
              <a:gd name="connsiteX23" fmla="*/ 534039 w 606933"/>
              <a:gd name="connsiteY23" fmla="*/ 324555 h 606088"/>
              <a:gd name="connsiteX24" fmla="*/ 515932 w 606933"/>
              <a:gd name="connsiteY24" fmla="*/ 342243 h 606088"/>
              <a:gd name="connsiteX25" fmla="*/ 303467 w 606933"/>
              <a:gd name="connsiteY25" fmla="*/ 252266 h 606088"/>
              <a:gd name="connsiteX26" fmla="*/ 91001 w 606933"/>
              <a:gd name="connsiteY26" fmla="*/ 342243 h 606088"/>
              <a:gd name="connsiteX27" fmla="*/ 72894 w 606933"/>
              <a:gd name="connsiteY27" fmla="*/ 324555 h 606088"/>
              <a:gd name="connsiteX28" fmla="*/ 303467 w 606933"/>
              <a:gd name="connsiteY28" fmla="*/ 227080 h 606088"/>
              <a:gd name="connsiteX29" fmla="*/ 380417 w 606933"/>
              <a:gd name="connsiteY29" fmla="*/ 0 h 606088"/>
              <a:gd name="connsiteX30" fmla="*/ 381573 w 606933"/>
              <a:gd name="connsiteY30" fmla="*/ 0 h 606088"/>
              <a:gd name="connsiteX31" fmla="*/ 527383 w 606933"/>
              <a:gd name="connsiteY31" fmla="*/ 133962 h 606088"/>
              <a:gd name="connsiteX32" fmla="*/ 520834 w 606933"/>
              <a:gd name="connsiteY32" fmla="*/ 184931 h 606088"/>
              <a:gd name="connsiteX33" fmla="*/ 606933 w 606933"/>
              <a:gd name="connsiteY33" fmla="*/ 288696 h 606088"/>
              <a:gd name="connsiteX34" fmla="*/ 500994 w 606933"/>
              <a:gd name="connsiteY34" fmla="*/ 394673 h 606088"/>
              <a:gd name="connsiteX35" fmla="*/ 569758 w 606933"/>
              <a:gd name="connsiteY35" fmla="*/ 324952 h 606088"/>
              <a:gd name="connsiteX36" fmla="*/ 552134 w 606933"/>
              <a:gd name="connsiteY36" fmla="*/ 306968 h 606088"/>
              <a:gd name="connsiteX37" fmla="*/ 303467 w 606933"/>
              <a:gd name="connsiteY37" fmla="*/ 201760 h 606088"/>
              <a:gd name="connsiteX38" fmla="*/ 54799 w 606933"/>
              <a:gd name="connsiteY38" fmla="*/ 306968 h 606088"/>
              <a:gd name="connsiteX39" fmla="*/ 37175 w 606933"/>
              <a:gd name="connsiteY39" fmla="*/ 324952 h 606088"/>
              <a:gd name="connsiteX40" fmla="*/ 105939 w 606933"/>
              <a:gd name="connsiteY40" fmla="*/ 394673 h 606088"/>
              <a:gd name="connsiteX41" fmla="*/ 0 w 606933"/>
              <a:gd name="connsiteY41" fmla="*/ 288696 h 606088"/>
              <a:gd name="connsiteX42" fmla="*/ 63949 w 606933"/>
              <a:gd name="connsiteY42" fmla="*/ 191663 h 606088"/>
              <a:gd name="connsiteX43" fmla="*/ 68764 w 606933"/>
              <a:gd name="connsiteY43" fmla="*/ 138963 h 606088"/>
              <a:gd name="connsiteX44" fmla="*/ 162087 w 606933"/>
              <a:gd name="connsiteY44" fmla="*/ 67702 h 606088"/>
              <a:gd name="connsiteX45" fmla="*/ 243178 w 606933"/>
              <a:gd name="connsiteY45" fmla="*/ 91360 h 606088"/>
              <a:gd name="connsiteX46" fmla="*/ 380417 w 606933"/>
              <a:gd name="connsiteY46" fmla="*/ 0 h 60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6933" h="606088">
                <a:moveTo>
                  <a:pt x="303432" y="462698"/>
                </a:moveTo>
                <a:cubicBezTo>
                  <a:pt x="343028" y="462698"/>
                  <a:pt x="375127" y="494797"/>
                  <a:pt x="375127" y="534393"/>
                </a:cubicBezTo>
                <a:cubicBezTo>
                  <a:pt x="375127" y="573989"/>
                  <a:pt x="343028" y="606088"/>
                  <a:pt x="303432" y="606088"/>
                </a:cubicBezTo>
                <a:cubicBezTo>
                  <a:pt x="263836" y="606088"/>
                  <a:pt x="231737" y="573989"/>
                  <a:pt x="231737" y="534393"/>
                </a:cubicBezTo>
                <a:cubicBezTo>
                  <a:pt x="231737" y="494797"/>
                  <a:pt x="263836" y="462698"/>
                  <a:pt x="303432" y="462698"/>
                </a:cubicBezTo>
                <a:close/>
                <a:moveTo>
                  <a:pt x="303467" y="386134"/>
                </a:moveTo>
                <a:cubicBezTo>
                  <a:pt x="348928" y="386134"/>
                  <a:pt x="391788" y="404201"/>
                  <a:pt x="423957" y="437067"/>
                </a:cubicBezTo>
                <a:lnTo>
                  <a:pt x="405850" y="454653"/>
                </a:lnTo>
                <a:cubicBezTo>
                  <a:pt x="378496" y="426784"/>
                  <a:pt x="342089" y="411312"/>
                  <a:pt x="303467" y="411312"/>
                </a:cubicBezTo>
                <a:cubicBezTo>
                  <a:pt x="264748" y="411312"/>
                  <a:pt x="228437" y="426784"/>
                  <a:pt x="201084" y="454653"/>
                </a:cubicBezTo>
                <a:lnTo>
                  <a:pt x="182976" y="437067"/>
                </a:lnTo>
                <a:cubicBezTo>
                  <a:pt x="215146" y="404201"/>
                  <a:pt x="257910" y="386134"/>
                  <a:pt x="303467" y="386134"/>
                </a:cubicBezTo>
                <a:close/>
                <a:moveTo>
                  <a:pt x="303479" y="306677"/>
                </a:moveTo>
                <a:cubicBezTo>
                  <a:pt x="335955" y="306677"/>
                  <a:pt x="368430" y="313027"/>
                  <a:pt x="398522" y="325726"/>
                </a:cubicBezTo>
                <a:cubicBezTo>
                  <a:pt x="428565" y="338521"/>
                  <a:pt x="455624" y="357089"/>
                  <a:pt x="478927" y="380852"/>
                </a:cubicBezTo>
                <a:lnTo>
                  <a:pt x="460824" y="398554"/>
                </a:lnTo>
                <a:cubicBezTo>
                  <a:pt x="439928" y="377100"/>
                  <a:pt x="415662" y="360456"/>
                  <a:pt x="388700" y="349008"/>
                </a:cubicBezTo>
                <a:cubicBezTo>
                  <a:pt x="334775" y="326207"/>
                  <a:pt x="272184" y="326207"/>
                  <a:pt x="218259" y="349008"/>
                </a:cubicBezTo>
                <a:cubicBezTo>
                  <a:pt x="191297" y="360456"/>
                  <a:pt x="167031" y="377100"/>
                  <a:pt x="146039" y="398554"/>
                </a:cubicBezTo>
                <a:lnTo>
                  <a:pt x="127935" y="380852"/>
                </a:lnTo>
                <a:cubicBezTo>
                  <a:pt x="151238" y="357089"/>
                  <a:pt x="178297" y="338521"/>
                  <a:pt x="208437" y="325726"/>
                </a:cubicBezTo>
                <a:cubicBezTo>
                  <a:pt x="238529" y="313027"/>
                  <a:pt x="271004" y="306677"/>
                  <a:pt x="303479" y="306677"/>
                </a:cubicBezTo>
                <a:close/>
                <a:moveTo>
                  <a:pt x="303467" y="227080"/>
                </a:moveTo>
                <a:cubicBezTo>
                  <a:pt x="390533" y="227080"/>
                  <a:pt x="472399" y="261687"/>
                  <a:pt x="534039" y="324555"/>
                </a:cubicBezTo>
                <a:lnTo>
                  <a:pt x="515932" y="342243"/>
                </a:lnTo>
                <a:cubicBezTo>
                  <a:pt x="459108" y="284181"/>
                  <a:pt x="383695" y="252266"/>
                  <a:pt x="303467" y="252266"/>
                </a:cubicBezTo>
                <a:cubicBezTo>
                  <a:pt x="223238" y="252266"/>
                  <a:pt x="147729" y="284181"/>
                  <a:pt x="91001" y="342243"/>
                </a:cubicBezTo>
                <a:lnTo>
                  <a:pt x="72894" y="324555"/>
                </a:lnTo>
                <a:cubicBezTo>
                  <a:pt x="134438" y="261687"/>
                  <a:pt x="216304" y="227080"/>
                  <a:pt x="303467" y="227080"/>
                </a:cubicBezTo>
                <a:close/>
                <a:moveTo>
                  <a:pt x="380417" y="0"/>
                </a:moveTo>
                <a:lnTo>
                  <a:pt x="381573" y="0"/>
                </a:lnTo>
                <a:cubicBezTo>
                  <a:pt x="457463" y="481"/>
                  <a:pt x="522856" y="60586"/>
                  <a:pt x="527383" y="133962"/>
                </a:cubicBezTo>
                <a:cubicBezTo>
                  <a:pt x="528346" y="151368"/>
                  <a:pt x="526227" y="168583"/>
                  <a:pt x="520834" y="184931"/>
                </a:cubicBezTo>
                <a:cubicBezTo>
                  <a:pt x="569758" y="194259"/>
                  <a:pt x="606933" y="237246"/>
                  <a:pt x="606933" y="288696"/>
                </a:cubicBezTo>
                <a:cubicBezTo>
                  <a:pt x="606933" y="347166"/>
                  <a:pt x="559357" y="394673"/>
                  <a:pt x="500994" y="394673"/>
                </a:cubicBezTo>
                <a:lnTo>
                  <a:pt x="569758" y="324952"/>
                </a:lnTo>
                <a:lnTo>
                  <a:pt x="552134" y="306968"/>
                </a:lnTo>
                <a:cubicBezTo>
                  <a:pt x="485681" y="239170"/>
                  <a:pt x="397367" y="201760"/>
                  <a:pt x="303467" y="201760"/>
                </a:cubicBezTo>
                <a:cubicBezTo>
                  <a:pt x="209470" y="201760"/>
                  <a:pt x="121156" y="239170"/>
                  <a:pt x="54799" y="306968"/>
                </a:cubicBezTo>
                <a:lnTo>
                  <a:pt x="37175" y="324952"/>
                </a:lnTo>
                <a:lnTo>
                  <a:pt x="105939" y="394673"/>
                </a:lnTo>
                <a:cubicBezTo>
                  <a:pt x="47480" y="394673"/>
                  <a:pt x="0" y="347166"/>
                  <a:pt x="0" y="288696"/>
                </a:cubicBezTo>
                <a:cubicBezTo>
                  <a:pt x="0" y="245325"/>
                  <a:pt x="26389" y="207915"/>
                  <a:pt x="63949" y="191663"/>
                </a:cubicBezTo>
                <a:cubicBezTo>
                  <a:pt x="60963" y="173872"/>
                  <a:pt x="62312" y="156177"/>
                  <a:pt x="68764" y="138963"/>
                </a:cubicBezTo>
                <a:cubicBezTo>
                  <a:pt x="83596" y="99630"/>
                  <a:pt x="120096" y="71741"/>
                  <a:pt x="162087" y="67702"/>
                </a:cubicBezTo>
                <a:cubicBezTo>
                  <a:pt x="191653" y="65010"/>
                  <a:pt x="220642" y="73569"/>
                  <a:pt x="243178" y="91360"/>
                </a:cubicBezTo>
                <a:cubicBezTo>
                  <a:pt x="264655" y="37217"/>
                  <a:pt x="319261" y="0"/>
                  <a:pt x="3804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 fontScale="7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21" name="îṧļïḋé">
            <a:extLst>
              <a:ext uri="{FF2B5EF4-FFF2-40B4-BE49-F238E27FC236}">
                <a16:creationId xmlns:a16="http://schemas.microsoft.com/office/drawing/2014/main" id="{E1E48B52-146C-4881-86F8-9AF269647FDE}"/>
              </a:ext>
            </a:extLst>
          </p:cNvPr>
          <p:cNvSpPr/>
          <p:nvPr/>
        </p:nvSpPr>
        <p:spPr>
          <a:xfrm>
            <a:off x="7954692" y="4635012"/>
            <a:ext cx="511424" cy="511426"/>
          </a:xfrm>
          <a:custGeom>
            <a:avLst/>
            <a:gdLst>
              <a:gd name="connsiteX0" fmla="*/ 0 w 670873"/>
              <a:gd name="connsiteY0" fmla="*/ 335437 h 670873"/>
              <a:gd name="connsiteX1" fmla="*/ 335437 w 670873"/>
              <a:gd name="connsiteY1" fmla="*/ 0 h 670873"/>
              <a:gd name="connsiteX2" fmla="*/ 670874 w 670873"/>
              <a:gd name="connsiteY2" fmla="*/ 335437 h 670873"/>
              <a:gd name="connsiteX3" fmla="*/ 335437 w 670873"/>
              <a:gd name="connsiteY3" fmla="*/ 670874 h 670873"/>
              <a:gd name="connsiteX4" fmla="*/ 0 w 670873"/>
              <a:gd name="connsiteY4" fmla="*/ 335437 h 67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873" h="670873">
                <a:moveTo>
                  <a:pt x="0" y="335437"/>
                </a:moveTo>
                <a:cubicBezTo>
                  <a:pt x="0" y="150180"/>
                  <a:pt x="150180" y="0"/>
                  <a:pt x="335437" y="0"/>
                </a:cubicBezTo>
                <a:cubicBezTo>
                  <a:pt x="520694" y="0"/>
                  <a:pt x="670874" y="150180"/>
                  <a:pt x="670874" y="335437"/>
                </a:cubicBezTo>
                <a:cubicBezTo>
                  <a:pt x="670874" y="520694"/>
                  <a:pt x="520694" y="670874"/>
                  <a:pt x="335437" y="670874"/>
                </a:cubicBezTo>
                <a:cubicBezTo>
                  <a:pt x="150180" y="670874"/>
                  <a:pt x="0" y="520694"/>
                  <a:pt x="0" y="335437"/>
                </a:cubicBezTo>
                <a:close/>
              </a:path>
            </a:pathLst>
          </a:cu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2400">
              <a:solidFill>
                <a:schemeClr val="tx1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22" name="ïṣ1îḓè">
            <a:extLst>
              <a:ext uri="{FF2B5EF4-FFF2-40B4-BE49-F238E27FC236}">
                <a16:creationId xmlns:a16="http://schemas.microsoft.com/office/drawing/2014/main" id="{66737F8A-BBFE-473D-83E0-23FE965E6CDF}"/>
              </a:ext>
            </a:extLst>
          </p:cNvPr>
          <p:cNvSpPr/>
          <p:nvPr/>
        </p:nvSpPr>
        <p:spPr bwMode="auto">
          <a:xfrm>
            <a:off x="8072802" y="4753331"/>
            <a:ext cx="275204" cy="274788"/>
          </a:xfrm>
          <a:custGeom>
            <a:avLst/>
            <a:gdLst>
              <a:gd name="T0" fmla="*/ 2000 w 4000"/>
              <a:gd name="T1" fmla="*/ 0 h 4000"/>
              <a:gd name="T2" fmla="*/ 0 w 4000"/>
              <a:gd name="T3" fmla="*/ 2000 h 4000"/>
              <a:gd name="T4" fmla="*/ 2000 w 4000"/>
              <a:gd name="T5" fmla="*/ 4000 h 4000"/>
              <a:gd name="T6" fmla="*/ 4000 w 4000"/>
              <a:gd name="T7" fmla="*/ 2000 h 4000"/>
              <a:gd name="T8" fmla="*/ 2000 w 4000"/>
              <a:gd name="T9" fmla="*/ 0 h 4000"/>
              <a:gd name="T10" fmla="*/ 2630 w 4000"/>
              <a:gd name="T11" fmla="*/ 1340 h 4000"/>
              <a:gd name="T12" fmla="*/ 2995 w 4000"/>
              <a:gd name="T13" fmla="*/ 1130 h 4000"/>
              <a:gd name="T14" fmla="*/ 3112 w 4000"/>
              <a:gd name="T15" fmla="*/ 1161 h 4000"/>
              <a:gd name="T16" fmla="*/ 3081 w 4000"/>
              <a:gd name="T17" fmla="*/ 1278 h 4000"/>
              <a:gd name="T18" fmla="*/ 2716 w 4000"/>
              <a:gd name="T19" fmla="*/ 1489 h 4000"/>
              <a:gd name="T20" fmla="*/ 2599 w 4000"/>
              <a:gd name="T21" fmla="*/ 1457 h 4000"/>
              <a:gd name="T22" fmla="*/ 2630 w 4000"/>
              <a:gd name="T23" fmla="*/ 1340 h 4000"/>
              <a:gd name="T24" fmla="*/ 2212 w 4000"/>
              <a:gd name="T25" fmla="*/ 2995 h 4000"/>
              <a:gd name="T26" fmla="*/ 2153 w 4000"/>
              <a:gd name="T27" fmla="*/ 3009 h 4000"/>
              <a:gd name="T28" fmla="*/ 2069 w 4000"/>
              <a:gd name="T29" fmla="*/ 2980 h 4000"/>
              <a:gd name="T30" fmla="*/ 1627 w 4000"/>
              <a:gd name="T31" fmla="*/ 2633 h 4000"/>
              <a:gd name="T32" fmla="*/ 1563 w 4000"/>
              <a:gd name="T33" fmla="*/ 2642 h 4000"/>
              <a:gd name="T34" fmla="*/ 1120 w 4000"/>
              <a:gd name="T35" fmla="*/ 2642 h 4000"/>
              <a:gd name="T36" fmla="*/ 857 w 4000"/>
              <a:gd name="T37" fmla="*/ 2378 h 4000"/>
              <a:gd name="T38" fmla="*/ 857 w 4000"/>
              <a:gd name="T39" fmla="*/ 1611 h 4000"/>
              <a:gd name="T40" fmla="*/ 1120 w 4000"/>
              <a:gd name="T41" fmla="*/ 1348 h 4000"/>
              <a:gd name="T42" fmla="*/ 1563 w 4000"/>
              <a:gd name="T43" fmla="*/ 1348 h 4000"/>
              <a:gd name="T44" fmla="*/ 1637 w 4000"/>
              <a:gd name="T45" fmla="*/ 1359 h 4000"/>
              <a:gd name="T46" fmla="*/ 2069 w 4000"/>
              <a:gd name="T47" fmla="*/ 1020 h 4000"/>
              <a:gd name="T48" fmla="*/ 2212 w 4000"/>
              <a:gd name="T49" fmla="*/ 1005 h 4000"/>
              <a:gd name="T50" fmla="*/ 2287 w 4000"/>
              <a:gd name="T51" fmla="*/ 1126 h 4000"/>
              <a:gd name="T52" fmla="*/ 2287 w 4000"/>
              <a:gd name="T53" fmla="*/ 2874 h 4000"/>
              <a:gd name="T54" fmla="*/ 2287 w 4000"/>
              <a:gd name="T55" fmla="*/ 2874 h 4000"/>
              <a:gd name="T56" fmla="*/ 2212 w 4000"/>
              <a:gd name="T57" fmla="*/ 2995 h 4000"/>
              <a:gd name="T58" fmla="*/ 3123 w 4000"/>
              <a:gd name="T59" fmla="*/ 2845 h 4000"/>
              <a:gd name="T60" fmla="*/ 3006 w 4000"/>
              <a:gd name="T61" fmla="*/ 2877 h 4000"/>
              <a:gd name="T62" fmla="*/ 2641 w 4000"/>
              <a:gd name="T63" fmla="*/ 2666 h 4000"/>
              <a:gd name="T64" fmla="*/ 2610 w 4000"/>
              <a:gd name="T65" fmla="*/ 2549 h 4000"/>
              <a:gd name="T66" fmla="*/ 2727 w 4000"/>
              <a:gd name="T67" fmla="*/ 2517 h 4000"/>
              <a:gd name="T68" fmla="*/ 3092 w 4000"/>
              <a:gd name="T69" fmla="*/ 2728 h 4000"/>
              <a:gd name="T70" fmla="*/ 3123 w 4000"/>
              <a:gd name="T71" fmla="*/ 2845 h 4000"/>
              <a:gd name="T72" fmla="*/ 3082 w 4000"/>
              <a:gd name="T73" fmla="*/ 2091 h 4000"/>
              <a:gd name="T74" fmla="*/ 2661 w 4000"/>
              <a:gd name="T75" fmla="*/ 2091 h 4000"/>
              <a:gd name="T76" fmla="*/ 2575 w 4000"/>
              <a:gd name="T77" fmla="*/ 2005 h 4000"/>
              <a:gd name="T78" fmla="*/ 2661 w 4000"/>
              <a:gd name="T79" fmla="*/ 1919 h 4000"/>
              <a:gd name="T80" fmla="*/ 3082 w 4000"/>
              <a:gd name="T81" fmla="*/ 1919 h 4000"/>
              <a:gd name="T82" fmla="*/ 3168 w 4000"/>
              <a:gd name="T83" fmla="*/ 2005 h 4000"/>
              <a:gd name="T84" fmla="*/ 3082 w 4000"/>
              <a:gd name="T85" fmla="*/ 2091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000" h="4000">
                <a:moveTo>
                  <a:pt x="2000" y="0"/>
                </a:moveTo>
                <a:cubicBezTo>
                  <a:pt x="896" y="0"/>
                  <a:pt x="0" y="895"/>
                  <a:pt x="0" y="2000"/>
                </a:cubicBezTo>
                <a:cubicBezTo>
                  <a:pt x="0" y="3105"/>
                  <a:pt x="896" y="4000"/>
                  <a:pt x="2000" y="4000"/>
                </a:cubicBezTo>
                <a:cubicBezTo>
                  <a:pt x="3105" y="4000"/>
                  <a:pt x="4000" y="3105"/>
                  <a:pt x="4000" y="2000"/>
                </a:cubicBezTo>
                <a:cubicBezTo>
                  <a:pt x="4000" y="895"/>
                  <a:pt x="3105" y="0"/>
                  <a:pt x="2000" y="0"/>
                </a:cubicBezTo>
                <a:close/>
                <a:moveTo>
                  <a:pt x="2630" y="1340"/>
                </a:moveTo>
                <a:lnTo>
                  <a:pt x="2995" y="1130"/>
                </a:lnTo>
                <a:cubicBezTo>
                  <a:pt x="3036" y="1106"/>
                  <a:pt x="3088" y="1120"/>
                  <a:pt x="3112" y="1161"/>
                </a:cubicBezTo>
                <a:cubicBezTo>
                  <a:pt x="3136" y="1202"/>
                  <a:pt x="3122" y="1254"/>
                  <a:pt x="3081" y="1278"/>
                </a:cubicBezTo>
                <a:lnTo>
                  <a:pt x="2716" y="1489"/>
                </a:lnTo>
                <a:cubicBezTo>
                  <a:pt x="2675" y="1512"/>
                  <a:pt x="2622" y="1498"/>
                  <a:pt x="2599" y="1457"/>
                </a:cubicBezTo>
                <a:cubicBezTo>
                  <a:pt x="2575" y="1416"/>
                  <a:pt x="2589" y="1364"/>
                  <a:pt x="2630" y="1340"/>
                </a:cubicBezTo>
                <a:close/>
                <a:moveTo>
                  <a:pt x="2212" y="2995"/>
                </a:moveTo>
                <a:cubicBezTo>
                  <a:pt x="2193" y="3004"/>
                  <a:pt x="2173" y="3009"/>
                  <a:pt x="2153" y="3009"/>
                </a:cubicBezTo>
                <a:cubicBezTo>
                  <a:pt x="2123" y="3009"/>
                  <a:pt x="2094" y="2999"/>
                  <a:pt x="2069" y="2980"/>
                </a:cubicBezTo>
                <a:lnTo>
                  <a:pt x="1627" y="2633"/>
                </a:lnTo>
                <a:cubicBezTo>
                  <a:pt x="1607" y="2639"/>
                  <a:pt x="1585" y="2642"/>
                  <a:pt x="1563" y="2642"/>
                </a:cubicBezTo>
                <a:lnTo>
                  <a:pt x="1120" y="2642"/>
                </a:lnTo>
                <a:cubicBezTo>
                  <a:pt x="975" y="2642"/>
                  <a:pt x="857" y="2524"/>
                  <a:pt x="857" y="2378"/>
                </a:cubicBezTo>
                <a:lnTo>
                  <a:pt x="857" y="1611"/>
                </a:lnTo>
                <a:cubicBezTo>
                  <a:pt x="857" y="1466"/>
                  <a:pt x="975" y="1348"/>
                  <a:pt x="1120" y="1348"/>
                </a:cubicBezTo>
                <a:lnTo>
                  <a:pt x="1563" y="1348"/>
                </a:lnTo>
                <a:cubicBezTo>
                  <a:pt x="1589" y="1348"/>
                  <a:pt x="1614" y="1352"/>
                  <a:pt x="1637" y="1359"/>
                </a:cubicBezTo>
                <a:lnTo>
                  <a:pt x="2069" y="1020"/>
                </a:lnTo>
                <a:cubicBezTo>
                  <a:pt x="2110" y="988"/>
                  <a:pt x="2165" y="982"/>
                  <a:pt x="2212" y="1005"/>
                </a:cubicBezTo>
                <a:cubicBezTo>
                  <a:pt x="2258" y="1028"/>
                  <a:pt x="2287" y="1075"/>
                  <a:pt x="2287" y="1126"/>
                </a:cubicBezTo>
                <a:lnTo>
                  <a:pt x="2287" y="2874"/>
                </a:lnTo>
                <a:lnTo>
                  <a:pt x="2287" y="2874"/>
                </a:lnTo>
                <a:cubicBezTo>
                  <a:pt x="2287" y="2925"/>
                  <a:pt x="2258" y="2972"/>
                  <a:pt x="2212" y="2995"/>
                </a:cubicBezTo>
                <a:close/>
                <a:moveTo>
                  <a:pt x="3123" y="2845"/>
                </a:moveTo>
                <a:cubicBezTo>
                  <a:pt x="3099" y="2886"/>
                  <a:pt x="3047" y="2900"/>
                  <a:pt x="3006" y="2877"/>
                </a:cubicBezTo>
                <a:lnTo>
                  <a:pt x="2641" y="2666"/>
                </a:lnTo>
                <a:cubicBezTo>
                  <a:pt x="2600" y="2642"/>
                  <a:pt x="2586" y="2590"/>
                  <a:pt x="2610" y="2549"/>
                </a:cubicBezTo>
                <a:cubicBezTo>
                  <a:pt x="2633" y="2508"/>
                  <a:pt x="2686" y="2494"/>
                  <a:pt x="2727" y="2517"/>
                </a:cubicBezTo>
                <a:lnTo>
                  <a:pt x="3092" y="2728"/>
                </a:lnTo>
                <a:cubicBezTo>
                  <a:pt x="3133" y="2751"/>
                  <a:pt x="3147" y="2804"/>
                  <a:pt x="3123" y="2845"/>
                </a:cubicBezTo>
                <a:close/>
                <a:moveTo>
                  <a:pt x="3082" y="2091"/>
                </a:moveTo>
                <a:lnTo>
                  <a:pt x="2661" y="2091"/>
                </a:lnTo>
                <a:cubicBezTo>
                  <a:pt x="2613" y="2091"/>
                  <a:pt x="2575" y="2052"/>
                  <a:pt x="2575" y="2005"/>
                </a:cubicBezTo>
                <a:cubicBezTo>
                  <a:pt x="2575" y="1957"/>
                  <a:pt x="2613" y="1919"/>
                  <a:pt x="2661" y="1919"/>
                </a:cubicBezTo>
                <a:lnTo>
                  <a:pt x="3082" y="1919"/>
                </a:lnTo>
                <a:cubicBezTo>
                  <a:pt x="3129" y="1919"/>
                  <a:pt x="3168" y="1957"/>
                  <a:pt x="3168" y="2005"/>
                </a:cubicBezTo>
                <a:cubicBezTo>
                  <a:pt x="3168" y="2052"/>
                  <a:pt x="3129" y="2091"/>
                  <a:pt x="3082" y="20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 fontScale="7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54AEF2-C806-43A7-B7FE-D42934541054}"/>
              </a:ext>
            </a:extLst>
          </p:cNvPr>
          <p:cNvSpPr/>
          <p:nvPr/>
        </p:nvSpPr>
        <p:spPr>
          <a:xfrm>
            <a:off x="1563684" y="3492302"/>
            <a:ext cx="30540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spc="400" dirty="0">
                <a:solidFill>
                  <a:schemeClr val="tx1">
                    <a:lumMod val="50000"/>
                    <a:lumOff val="50000"/>
                  </a:schemeClr>
                </a:solidFill>
                <a:ea typeface="仓耳青禾体-谷力 W05" panose="02020400000000000000" pitchFamily="18" charset="-122"/>
              </a:rPr>
              <a:t>   看到植物但当时并不知道植物名称和信息。</a:t>
            </a:r>
            <a:endParaRPr lang="zh-CN" altLang="en-US" sz="20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F57CDF8-4D7B-4A1B-BE1F-6250CEA2FC69}"/>
              </a:ext>
            </a:extLst>
          </p:cNvPr>
          <p:cNvSpPr txBox="1"/>
          <p:nvPr/>
        </p:nvSpPr>
        <p:spPr>
          <a:xfrm>
            <a:off x="2902671" y="2824955"/>
            <a:ext cx="1124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场景一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5F024D4-29C0-48E8-8461-1022EE70F2DB}"/>
              </a:ext>
            </a:extLst>
          </p:cNvPr>
          <p:cNvSpPr txBox="1"/>
          <p:nvPr/>
        </p:nvSpPr>
        <p:spPr>
          <a:xfrm>
            <a:off x="8728221" y="2808669"/>
            <a:ext cx="1124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场景二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26634CB-63E4-4013-98E5-5A5E84CA413F}"/>
              </a:ext>
            </a:extLst>
          </p:cNvPr>
          <p:cNvSpPr/>
          <p:nvPr/>
        </p:nvSpPr>
        <p:spPr>
          <a:xfrm>
            <a:off x="7523511" y="3492494"/>
            <a:ext cx="30540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spc="400" dirty="0">
                <a:solidFill>
                  <a:schemeClr val="tx1">
                    <a:lumMod val="50000"/>
                    <a:lumOff val="50000"/>
                  </a:schemeClr>
                </a:solidFill>
                <a:ea typeface="仓耳青禾体-谷力 W05" panose="02020400000000000000" pitchFamily="18" charset="-122"/>
              </a:rPr>
              <a:t>   孩子询问父母这是什么植物，父母无法回答。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39038EA-EE04-4095-AEB3-34F1E6E683F9}"/>
              </a:ext>
            </a:extLst>
          </p:cNvPr>
          <p:cNvSpPr txBox="1"/>
          <p:nvPr/>
        </p:nvSpPr>
        <p:spPr>
          <a:xfrm>
            <a:off x="2902671" y="4810878"/>
            <a:ext cx="1124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场景三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D78E2EE-C78D-4838-9317-A90DBBD8A91D}"/>
              </a:ext>
            </a:extLst>
          </p:cNvPr>
          <p:cNvSpPr/>
          <p:nvPr/>
        </p:nvSpPr>
        <p:spPr>
          <a:xfrm>
            <a:off x="1563683" y="5478801"/>
            <a:ext cx="30540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spc="400" dirty="0">
                <a:solidFill>
                  <a:schemeClr val="tx1">
                    <a:lumMod val="50000"/>
                    <a:lumOff val="50000"/>
                  </a:schemeClr>
                </a:solidFill>
                <a:ea typeface="仓耳青禾体-谷力 W05" panose="02020400000000000000" pitchFamily="18" charset="-122"/>
              </a:rPr>
              <a:t>    基于拍摄设备落后或传输时图片被压缩的原因，用户拍摄的图片不清晰。</a:t>
            </a:r>
            <a:endParaRPr lang="zh-CN" altLang="en-US" sz="20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A145EDE-CB69-4C40-A058-16DA3F8FD3C4}"/>
              </a:ext>
            </a:extLst>
          </p:cNvPr>
          <p:cNvSpPr txBox="1"/>
          <p:nvPr/>
        </p:nvSpPr>
        <p:spPr>
          <a:xfrm>
            <a:off x="8728221" y="4767351"/>
            <a:ext cx="1124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场景四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1BF1B25-6857-4AF9-AA8C-18AEBB616218}"/>
              </a:ext>
            </a:extLst>
          </p:cNvPr>
          <p:cNvSpPr/>
          <p:nvPr/>
        </p:nvSpPr>
        <p:spPr>
          <a:xfrm>
            <a:off x="7523511" y="5478801"/>
            <a:ext cx="30540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spc="400" dirty="0">
                <a:solidFill>
                  <a:schemeClr val="tx1">
                    <a:lumMod val="50000"/>
                    <a:lumOff val="50000"/>
                  </a:schemeClr>
                </a:solidFill>
                <a:ea typeface="仓耳青禾体-谷力 W05" panose="02020400000000000000" pitchFamily="18" charset="-122"/>
              </a:rPr>
              <a:t>   当时天气情况差，用户拍摄的图片很模糊，看不清图片中的植物。</a:t>
            </a:r>
          </a:p>
        </p:txBody>
      </p:sp>
      <p:pic>
        <p:nvPicPr>
          <p:cNvPr id="14" name="6">
            <a:hlinkClick r:id="" action="ppaction://media"/>
            <a:extLst>
              <a:ext uri="{FF2B5EF4-FFF2-40B4-BE49-F238E27FC236}">
                <a16:creationId xmlns:a16="http://schemas.microsoft.com/office/drawing/2014/main" id="{C6AC9834-86DD-4684-A8C5-A499C09F45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85588" y="6424613"/>
            <a:ext cx="609600" cy="609600"/>
          </a:xfrm>
          <a:prstGeom prst="rect">
            <a:avLst/>
          </a:prstGeom>
        </p:spPr>
      </p:pic>
      <p:pic>
        <p:nvPicPr>
          <p:cNvPr id="23" name="音频 22">
            <a:hlinkClick r:id="" action="ppaction://media"/>
            <a:extLst>
              <a:ext uri="{FF2B5EF4-FFF2-40B4-BE49-F238E27FC236}">
                <a16:creationId xmlns:a16="http://schemas.microsoft.com/office/drawing/2014/main" id="{8A10EBBA-A1BA-4391-86FB-914417C366D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89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638">
        <p:random/>
      </p:transition>
    </mc:Choice>
    <mc:Fallback>
      <p:transition spd="slow" advTm="3063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917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0" objId="14"/>
        <p14:stopEvt time="29360" objId="1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60071" y="604133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/>
          <p:cNvSpPr txBox="1"/>
          <p:nvPr/>
        </p:nvSpPr>
        <p:spPr>
          <a:xfrm>
            <a:off x="4568992" y="192779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价值主张设计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559020" y="529008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997797" y="529008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2" name="表格 13">
            <a:extLst>
              <a:ext uri="{FF2B5EF4-FFF2-40B4-BE49-F238E27FC236}">
                <a16:creationId xmlns:a16="http://schemas.microsoft.com/office/drawing/2014/main" id="{6D75C85B-68D3-4BB6-9445-CC03BFABB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349255"/>
              </p:ext>
            </p:extLst>
          </p:nvPr>
        </p:nvGraphicFramePr>
        <p:xfrm>
          <a:off x="927652" y="1409295"/>
          <a:ext cx="10958331" cy="235445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97496">
                  <a:extLst>
                    <a:ext uri="{9D8B030D-6E8A-4147-A177-3AD203B41FA5}">
                      <a16:colId xmlns:a16="http://schemas.microsoft.com/office/drawing/2014/main" val="1372411812"/>
                    </a:ext>
                  </a:extLst>
                </a:gridCol>
                <a:gridCol w="8044070">
                  <a:extLst>
                    <a:ext uri="{9D8B030D-6E8A-4147-A177-3AD203B41FA5}">
                      <a16:colId xmlns:a16="http://schemas.microsoft.com/office/drawing/2014/main" val="1698166775"/>
                    </a:ext>
                  </a:extLst>
                </a:gridCol>
                <a:gridCol w="1616765">
                  <a:extLst>
                    <a:ext uri="{9D8B030D-6E8A-4147-A177-3AD203B41FA5}">
                      <a16:colId xmlns:a16="http://schemas.microsoft.com/office/drawing/2014/main" val="1626226851"/>
                    </a:ext>
                  </a:extLst>
                </a:gridCol>
              </a:tblGrid>
              <a:tr h="4337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用户案例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重要程度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893335"/>
                  </a:ext>
                </a:extLst>
              </a:tr>
              <a:tr h="6402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识别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用户输入植物名称，或者拍摄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上传植物图片，小程序会调用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，反馈相应的植物资料与百科知识。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非常重要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84437"/>
                  </a:ext>
                </a:extLst>
              </a:tr>
              <a:tr h="6402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科普世界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用户进入界面阅读关于植物的知识。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重要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666824"/>
                  </a:ext>
                </a:extLst>
              </a:tr>
              <a:tr h="6402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打扮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用户上传或拍摄植物的图片，小程序调用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，输出清晰、色彩鲜明的图片。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重要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446432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FA5E07E6-C3B9-4603-B53B-512296AB6BFE}"/>
              </a:ext>
            </a:extLst>
          </p:cNvPr>
          <p:cNvSpPr txBox="1"/>
          <p:nvPr/>
        </p:nvSpPr>
        <p:spPr>
          <a:xfrm>
            <a:off x="1192371" y="4849339"/>
            <a:ext cx="41257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/>
              <a:t>植物识别</a:t>
            </a:r>
            <a:br>
              <a:rPr lang="zh-CN" altLang="en-US" sz="1600" dirty="0"/>
            </a:br>
            <a:br>
              <a:rPr lang="zh-CN" altLang="en-US" sz="1600" dirty="0"/>
            </a:br>
            <a:r>
              <a:rPr lang="zh-CN" altLang="en-US" sz="1600" dirty="0"/>
              <a:t>用户拍摄或使用的图片清晰度低。</a:t>
            </a:r>
            <a:br>
              <a:rPr lang="zh-CN" altLang="en-US" sz="1600" dirty="0"/>
            </a:br>
            <a:br>
              <a:rPr lang="zh-CN" altLang="en-US" sz="1600" dirty="0"/>
            </a:br>
            <a:r>
              <a:rPr lang="en-US" altLang="zh-CN" sz="1600" dirty="0" err="1"/>
              <a:t>eg.</a:t>
            </a:r>
            <a:r>
              <a:rPr lang="zh-CN" altLang="en-US" sz="1600" dirty="0"/>
              <a:t>用户拍摄的图片在浓雾天气下拍摄，</a:t>
            </a:r>
            <a:endParaRPr lang="en-US" altLang="zh-CN" sz="1600" dirty="0"/>
          </a:p>
          <a:p>
            <a:r>
              <a:rPr lang="zh-CN" altLang="en-US" sz="1600" dirty="0"/>
              <a:t>因此拍摄的图片可见度低。</a:t>
            </a:r>
          </a:p>
          <a:p>
            <a:endParaRPr lang="zh-CN" altLang="en-US" sz="1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D3977E-3290-4778-B5A5-2D4267A79510}"/>
              </a:ext>
            </a:extLst>
          </p:cNvPr>
          <p:cNvSpPr txBox="1"/>
          <p:nvPr/>
        </p:nvSpPr>
        <p:spPr>
          <a:xfrm>
            <a:off x="122749" y="753878"/>
            <a:ext cx="2139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需求列表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16F6B32-1BE5-45BD-9E7E-7E4AE5E2E371}"/>
              </a:ext>
            </a:extLst>
          </p:cNvPr>
          <p:cNvSpPr txBox="1"/>
          <p:nvPr/>
        </p:nvSpPr>
        <p:spPr>
          <a:xfrm>
            <a:off x="122749" y="4018232"/>
            <a:ext cx="2885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人工智能概率性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5144B94-CCFF-4A20-9B28-96B055203FD1}"/>
              </a:ext>
            </a:extLst>
          </p:cNvPr>
          <p:cNvSpPr txBox="1"/>
          <p:nvPr/>
        </p:nvSpPr>
        <p:spPr>
          <a:xfrm>
            <a:off x="6881851" y="4849339"/>
            <a:ext cx="4676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/>
              <a:t>语音识别</a:t>
            </a:r>
            <a:br>
              <a:rPr lang="zh-CN" altLang="en-US" sz="1600" dirty="0"/>
            </a:br>
            <a:br>
              <a:rPr lang="zh-CN" altLang="en-US" sz="1600" dirty="0"/>
            </a:br>
            <a:r>
              <a:rPr lang="zh-CN" altLang="en-US" sz="1600" dirty="0"/>
              <a:t>用户输入的语音可能无法被辨识。</a:t>
            </a:r>
            <a:br>
              <a:rPr lang="zh-CN" altLang="en-US" sz="1600" dirty="0"/>
            </a:br>
            <a:br>
              <a:rPr lang="zh-CN" altLang="en-US" sz="1600" dirty="0"/>
            </a:br>
            <a:r>
              <a:rPr lang="en-US" altLang="zh-CN" sz="1600" dirty="0" err="1"/>
              <a:t>eg.</a:t>
            </a:r>
            <a:r>
              <a:rPr lang="zh-CN" altLang="en-US" sz="1600" dirty="0"/>
              <a:t>用户可能会在嘈杂的环境中输入语音，</a:t>
            </a:r>
            <a:endParaRPr lang="en-US" altLang="zh-CN" sz="1600" dirty="0"/>
          </a:p>
          <a:p>
            <a:r>
              <a:rPr lang="zh-CN" altLang="en-US" sz="1600" dirty="0"/>
              <a:t>产品无法辨识用户的语音。</a:t>
            </a:r>
          </a:p>
        </p:txBody>
      </p:sp>
      <p:pic>
        <p:nvPicPr>
          <p:cNvPr id="13" name="7">
            <a:hlinkClick r:id="" action="ppaction://media"/>
            <a:extLst>
              <a:ext uri="{FF2B5EF4-FFF2-40B4-BE49-F238E27FC236}">
                <a16:creationId xmlns:a16="http://schemas.microsoft.com/office/drawing/2014/main" id="{CE45D909-BFA0-40ED-ABAF-DAA6695ED5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44350" y="6613525"/>
            <a:ext cx="609600" cy="609600"/>
          </a:xfrm>
          <a:prstGeom prst="rect">
            <a:avLst/>
          </a:prstGeom>
        </p:spPr>
      </p:pic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51942AF7-F2FF-4D7F-95B0-C798132DDD8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3027">
        <p:random/>
      </p:transition>
    </mc:Choice>
    <mc:Fallback>
      <p:transition spd="slow" advTm="3302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83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3" objId="13"/>
        <p14:stopEvt time="31022" objId="13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 rot="2573196">
            <a:off x="1525144" y="1647494"/>
            <a:ext cx="3226324" cy="3226324"/>
          </a:xfrm>
          <a:prstGeom prst="roundRect">
            <a:avLst/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 rot="2573196">
            <a:off x="5195624" y="1881186"/>
            <a:ext cx="746193" cy="746193"/>
          </a:xfrm>
          <a:prstGeom prst="roundRect">
            <a:avLst/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 rot="2573196">
            <a:off x="3838457" y="5274214"/>
            <a:ext cx="746193" cy="746193"/>
          </a:xfrm>
          <a:prstGeom prst="roundRect">
            <a:avLst/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91757" y="2021903"/>
            <a:ext cx="23197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3800" dirty="0">
                <a:latin typeface="三极智量黑简体" panose="00000500000000000000" pitchFamily="2" charset="-122"/>
                <a:ea typeface="三极智量黑简体" panose="00000500000000000000" pitchFamily="2" charset="-122"/>
              </a:rPr>
              <a:t>02</a:t>
            </a:r>
            <a:endParaRPr lang="zh-CN" altLang="en-US" sz="13800" dirty="0">
              <a:latin typeface="三极智量黑简体" panose="00000500000000000000" pitchFamily="2" charset="-122"/>
              <a:ea typeface="三极智量黑简体" panose="000005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25888" y="2575900"/>
            <a:ext cx="377539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spc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产品设计</a:t>
            </a:r>
          </a:p>
        </p:txBody>
      </p:sp>
      <p:sp>
        <p:nvSpPr>
          <p:cNvPr id="12" name="right-thin-arrowheads_32738"/>
          <p:cNvSpPr>
            <a:spLocks noChangeAspect="1"/>
          </p:cNvSpPr>
          <p:nvPr/>
        </p:nvSpPr>
        <p:spPr bwMode="auto">
          <a:xfrm>
            <a:off x="11083724" y="5647310"/>
            <a:ext cx="336988" cy="336832"/>
          </a:xfrm>
          <a:custGeom>
            <a:avLst/>
            <a:gdLst>
              <a:gd name="T0" fmla="*/ 5083 w 6101"/>
              <a:gd name="T1" fmla="*/ 3053 h 6107"/>
              <a:gd name="T2" fmla="*/ 2791 w 6101"/>
              <a:gd name="T3" fmla="*/ 761 h 6107"/>
              <a:gd name="T4" fmla="*/ 2791 w 6101"/>
              <a:gd name="T5" fmla="*/ 164 h 6107"/>
              <a:gd name="T6" fmla="*/ 3387 w 6101"/>
              <a:gd name="T7" fmla="*/ 164 h 6107"/>
              <a:gd name="T8" fmla="*/ 5978 w 6101"/>
              <a:gd name="T9" fmla="*/ 2755 h 6107"/>
              <a:gd name="T10" fmla="*/ 6101 w 6101"/>
              <a:gd name="T11" fmla="*/ 3053 h 6107"/>
              <a:gd name="T12" fmla="*/ 5978 w 6101"/>
              <a:gd name="T13" fmla="*/ 3351 h 6107"/>
              <a:gd name="T14" fmla="*/ 3387 w 6101"/>
              <a:gd name="T15" fmla="*/ 5942 h 6107"/>
              <a:gd name="T16" fmla="*/ 2791 w 6101"/>
              <a:gd name="T17" fmla="*/ 5942 h 6107"/>
              <a:gd name="T18" fmla="*/ 2791 w 6101"/>
              <a:gd name="T19" fmla="*/ 5345 h 6107"/>
              <a:gd name="T20" fmla="*/ 5083 w 6101"/>
              <a:gd name="T21" fmla="*/ 3053 h 6107"/>
              <a:gd name="T22" fmla="*/ 165 w 6101"/>
              <a:gd name="T23" fmla="*/ 5345 h 6107"/>
              <a:gd name="T24" fmla="*/ 165 w 6101"/>
              <a:gd name="T25" fmla="*/ 5942 h 6107"/>
              <a:gd name="T26" fmla="*/ 761 w 6101"/>
              <a:gd name="T27" fmla="*/ 5942 h 6107"/>
              <a:gd name="T28" fmla="*/ 3352 w 6101"/>
              <a:gd name="T29" fmla="*/ 3351 h 6107"/>
              <a:gd name="T30" fmla="*/ 3475 w 6101"/>
              <a:gd name="T31" fmla="*/ 3053 h 6107"/>
              <a:gd name="T32" fmla="*/ 3352 w 6101"/>
              <a:gd name="T33" fmla="*/ 2755 h 6107"/>
              <a:gd name="T34" fmla="*/ 761 w 6101"/>
              <a:gd name="T35" fmla="*/ 164 h 6107"/>
              <a:gd name="T36" fmla="*/ 165 w 6101"/>
              <a:gd name="T37" fmla="*/ 164 h 6107"/>
              <a:gd name="T38" fmla="*/ 165 w 6101"/>
              <a:gd name="T39" fmla="*/ 761 h 6107"/>
              <a:gd name="T40" fmla="*/ 2457 w 6101"/>
              <a:gd name="T41" fmla="*/ 3053 h 6107"/>
              <a:gd name="T42" fmla="*/ 165 w 6101"/>
              <a:gd name="T43" fmla="*/ 5345 h 6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01" h="6107">
                <a:moveTo>
                  <a:pt x="5083" y="3053"/>
                </a:moveTo>
                <a:lnTo>
                  <a:pt x="2791" y="761"/>
                </a:lnTo>
                <a:cubicBezTo>
                  <a:pt x="2626" y="596"/>
                  <a:pt x="2626" y="329"/>
                  <a:pt x="2791" y="164"/>
                </a:cubicBezTo>
                <a:cubicBezTo>
                  <a:pt x="2955" y="0"/>
                  <a:pt x="3222" y="0"/>
                  <a:pt x="3387" y="164"/>
                </a:cubicBezTo>
                <a:lnTo>
                  <a:pt x="5978" y="2755"/>
                </a:lnTo>
                <a:cubicBezTo>
                  <a:pt x="6060" y="2837"/>
                  <a:pt x="6101" y="2945"/>
                  <a:pt x="6101" y="3053"/>
                </a:cubicBezTo>
                <a:cubicBezTo>
                  <a:pt x="6101" y="3161"/>
                  <a:pt x="6060" y="3269"/>
                  <a:pt x="5978" y="3351"/>
                </a:cubicBezTo>
                <a:lnTo>
                  <a:pt x="3387" y="5942"/>
                </a:lnTo>
                <a:cubicBezTo>
                  <a:pt x="3222" y="6107"/>
                  <a:pt x="2955" y="6107"/>
                  <a:pt x="2791" y="5942"/>
                </a:cubicBezTo>
                <a:cubicBezTo>
                  <a:pt x="2626" y="5777"/>
                  <a:pt x="2626" y="5510"/>
                  <a:pt x="2791" y="5345"/>
                </a:cubicBezTo>
                <a:lnTo>
                  <a:pt x="5083" y="3053"/>
                </a:lnTo>
                <a:close/>
                <a:moveTo>
                  <a:pt x="165" y="5345"/>
                </a:moveTo>
                <a:cubicBezTo>
                  <a:pt x="0" y="5510"/>
                  <a:pt x="0" y="5777"/>
                  <a:pt x="165" y="5942"/>
                </a:cubicBezTo>
                <a:cubicBezTo>
                  <a:pt x="329" y="6107"/>
                  <a:pt x="596" y="6107"/>
                  <a:pt x="761" y="5942"/>
                </a:cubicBezTo>
                <a:lnTo>
                  <a:pt x="3352" y="3351"/>
                </a:lnTo>
                <a:cubicBezTo>
                  <a:pt x="3434" y="3269"/>
                  <a:pt x="3475" y="3161"/>
                  <a:pt x="3475" y="3053"/>
                </a:cubicBezTo>
                <a:cubicBezTo>
                  <a:pt x="3475" y="2945"/>
                  <a:pt x="3434" y="2837"/>
                  <a:pt x="3352" y="2755"/>
                </a:cubicBezTo>
                <a:lnTo>
                  <a:pt x="761" y="164"/>
                </a:lnTo>
                <a:cubicBezTo>
                  <a:pt x="596" y="0"/>
                  <a:pt x="329" y="0"/>
                  <a:pt x="165" y="164"/>
                </a:cubicBezTo>
                <a:cubicBezTo>
                  <a:pt x="0" y="329"/>
                  <a:pt x="0" y="596"/>
                  <a:pt x="165" y="761"/>
                </a:cubicBezTo>
                <a:lnTo>
                  <a:pt x="2457" y="3053"/>
                </a:lnTo>
                <a:lnTo>
                  <a:pt x="165" y="5345"/>
                </a:lnTo>
                <a:close/>
              </a:path>
            </a:pathLst>
          </a:custGeom>
          <a:solidFill>
            <a:srgbClr val="97C6BB"/>
          </a:solidFill>
          <a:ln>
            <a:noFill/>
          </a:ln>
        </p:spPr>
      </p:sp>
      <p:pic>
        <p:nvPicPr>
          <p:cNvPr id="2" name="8">
            <a:hlinkClick r:id="" action="ppaction://media"/>
            <a:extLst>
              <a:ext uri="{FF2B5EF4-FFF2-40B4-BE49-F238E27FC236}">
                <a16:creationId xmlns:a16="http://schemas.microsoft.com/office/drawing/2014/main" id="{6F3F4DB1-9516-47FE-B9FD-70568DB271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7975" y="6578600"/>
            <a:ext cx="609600" cy="609600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F455DE8-DF12-4D2D-90A4-4B1DE8AD513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592">
        <p:random/>
      </p:transition>
    </mc:Choice>
    <mc:Fallback>
      <p:transition spd="slow" advTm="359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9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3" objId="2"/>
        <p14:stopEvt time="3171" objId="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60071" y="11607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ṥľídé"/>
          <p:cNvSpPr txBox="1"/>
          <p:nvPr/>
        </p:nvSpPr>
        <p:spPr>
          <a:xfrm>
            <a:off x="4568992" y="749370"/>
            <a:ext cx="3054015" cy="672459"/>
          </a:xfrm>
          <a:prstGeom prst="roundRect">
            <a:avLst>
              <a:gd name="adj" fmla="val 50000"/>
            </a:avLst>
          </a:prstGeom>
          <a:solidFill>
            <a:srgbClr val="97C6B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产品设计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559020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5" name="椭圆 4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997797" y="1085599"/>
            <a:ext cx="635182" cy="151338"/>
            <a:chOff x="5813121" y="5973722"/>
            <a:chExt cx="635182" cy="151338"/>
          </a:xfrm>
          <a:solidFill>
            <a:srgbClr val="97C6BB"/>
          </a:solidFill>
        </p:grpSpPr>
        <p:sp>
          <p:nvSpPr>
            <p:cNvPr id="9" name="椭圆 8"/>
            <p:cNvSpPr/>
            <p:nvPr/>
          </p:nvSpPr>
          <p:spPr>
            <a:xfrm>
              <a:off x="5813121" y="5973722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053504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98036" y="5974793"/>
              <a:ext cx="150267" cy="150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039A284-9275-4474-9228-82AD56EF7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917" y="1495883"/>
            <a:ext cx="5957060" cy="530281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D24E0D2-005B-41EA-8A22-02CCA0F0EF93}"/>
              </a:ext>
            </a:extLst>
          </p:cNvPr>
          <p:cNvSpPr txBox="1"/>
          <p:nvPr/>
        </p:nvSpPr>
        <p:spPr>
          <a:xfrm>
            <a:off x="1266193" y="3415749"/>
            <a:ext cx="3286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一、产品架构图</a:t>
            </a:r>
          </a:p>
        </p:txBody>
      </p:sp>
      <p:pic>
        <p:nvPicPr>
          <p:cNvPr id="12" name="9">
            <a:hlinkClick r:id="" action="ppaction://media"/>
            <a:extLst>
              <a:ext uri="{FF2B5EF4-FFF2-40B4-BE49-F238E27FC236}">
                <a16:creationId xmlns:a16="http://schemas.microsoft.com/office/drawing/2014/main" id="{BE09B19A-50EB-4924-8E05-DA6DE79027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72900" y="6269038"/>
            <a:ext cx="609600" cy="609600"/>
          </a:xfrm>
          <a:prstGeom prst="rect">
            <a:avLst/>
          </a:prstGeom>
        </p:spPr>
      </p:pic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F42276F1-F27E-43A7-B7B8-F0F8C6CC152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512">
        <p:random/>
      </p:transition>
    </mc:Choice>
    <mc:Fallback>
      <p:transition spd="slow" advTm="1051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62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0" objId="12"/>
        <p14:stopEvt time="10512" objId="1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F7B"/>
      </a:accent1>
      <a:accent2>
        <a:srgbClr val="5C6578"/>
      </a:accent2>
      <a:accent3>
        <a:srgbClr val="627C93"/>
      </a:accent3>
      <a:accent4>
        <a:srgbClr val="004066"/>
      </a:accent4>
      <a:accent5>
        <a:srgbClr val="29536C"/>
      </a:accent5>
      <a:accent6>
        <a:srgbClr val="40698D"/>
      </a:accent6>
      <a:hlink>
        <a:srgbClr val="003F7B"/>
      </a:hlink>
      <a:folHlink>
        <a:srgbClr val="BFBFB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697</Words>
  <Application>Microsoft Office PowerPoint</Application>
  <PresentationFormat>宽屏</PresentationFormat>
  <Paragraphs>96</Paragraphs>
  <Slides>20</Slides>
  <Notes>0</Notes>
  <HiddenSlides>0</HiddenSlides>
  <MMClips>40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-apple-system</vt:lpstr>
      <vt:lpstr>仓耳青禾体-谷力 W05</vt:lpstr>
      <vt:lpstr>等线</vt:lpstr>
      <vt:lpstr>三极儍黑简体</vt:lpstr>
      <vt:lpstr>三极智量黑简体</vt:lpstr>
      <vt:lpstr>Arial</vt:lpstr>
      <vt:lpstr>Calibri</vt:lpstr>
      <vt:lpstr>Calibri Light</vt:lpstr>
      <vt:lpstr>Impact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dc:description>http://www.ypppt.com/</dc:description>
  <cp:lastModifiedBy>Administrator</cp:lastModifiedBy>
  <cp:revision>376</cp:revision>
  <dcterms:created xsi:type="dcterms:W3CDTF">2019-03-29T12:25:00Z</dcterms:created>
  <dcterms:modified xsi:type="dcterms:W3CDTF">2019-12-31T08:25:59Z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